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4018" r:id="rId5"/>
    <p:sldMasterId id="2147483952" r:id="rId6"/>
    <p:sldMasterId id="2147483971" r:id="rId7"/>
  </p:sldMasterIdLst>
  <p:notesMasterIdLst>
    <p:notesMasterId r:id="rId26"/>
  </p:notesMasterIdLst>
  <p:handoutMasterIdLst>
    <p:handoutMasterId r:id="rId27"/>
  </p:handoutMasterIdLst>
  <p:sldIdLst>
    <p:sldId id="455" r:id="rId8"/>
    <p:sldId id="541" r:id="rId9"/>
    <p:sldId id="717" r:id="rId10"/>
    <p:sldId id="685" r:id="rId11"/>
    <p:sldId id="718" r:id="rId12"/>
    <p:sldId id="703" r:id="rId13"/>
    <p:sldId id="711" r:id="rId14"/>
    <p:sldId id="699" r:id="rId15"/>
    <p:sldId id="696" r:id="rId16"/>
    <p:sldId id="700" r:id="rId17"/>
    <p:sldId id="715" r:id="rId18"/>
    <p:sldId id="701" r:id="rId19"/>
    <p:sldId id="713" r:id="rId20"/>
    <p:sldId id="702" r:id="rId21"/>
    <p:sldId id="714" r:id="rId22"/>
    <p:sldId id="716" r:id="rId23"/>
    <p:sldId id="705" r:id="rId24"/>
    <p:sldId id="694" r:id="rId2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orient="horz" pos="231">
          <p15:clr>
            <a:srgbClr val="A4A3A4"/>
          </p15:clr>
        </p15:guide>
        <p15:guide id="10" pos="230">
          <p15:clr>
            <a:srgbClr val="A4A3A4"/>
          </p15:clr>
        </p15:guide>
        <p15:guide id="11" pos="553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474">
          <p15:clr>
            <a:srgbClr val="A4A3A4"/>
          </p15:clr>
        </p15:guide>
        <p15:guide id="17" pos="4551">
          <p15:clr>
            <a:srgbClr val="A4A3A4"/>
          </p15:clr>
        </p15:guide>
      </p15:sldGuideLst>
    </p:ext>
    <p:ext uri="{2D200454-40CA-4A62-9FC3-DE9A4176ACB9}">
      <p15:notesGuideLst xmlns:p15="http://schemas.microsoft.com/office/powerpoint/2012/main">
        <p15:guide id="1" orient="horz" pos="2571" userDrawn="1">
          <p15:clr>
            <a:srgbClr val="A4A3A4"/>
          </p15:clr>
        </p15:guide>
        <p15:guide id="2" orient="horz" pos="5498" userDrawn="1">
          <p15:clr>
            <a:srgbClr val="A4A3A4"/>
          </p15:clr>
        </p15:guide>
        <p15:guide id="3" orient="horz" pos="5732" userDrawn="1">
          <p15:clr>
            <a:srgbClr val="A4A3A4"/>
          </p15:clr>
        </p15:guide>
        <p15:guide id="4" pos="285" userDrawn="1">
          <p15:clr>
            <a:srgbClr val="A4A3A4"/>
          </p15:clr>
        </p15:guide>
        <p15:guide id="5" pos="4026" userDrawn="1">
          <p15:clr>
            <a:srgbClr val="A4A3A4"/>
          </p15:clr>
        </p15:guide>
        <p15:guide id="6" orient="horz" pos="2591" userDrawn="1">
          <p15:clr>
            <a:srgbClr val="A4A3A4"/>
          </p15:clr>
        </p15:guide>
        <p15:guide id="7" orient="horz" pos="5542" userDrawn="1">
          <p15:clr>
            <a:srgbClr val="A4A3A4"/>
          </p15:clr>
        </p15:guide>
        <p15:guide id="8" orient="horz" pos="5777" userDrawn="1">
          <p15:clr>
            <a:srgbClr val="A4A3A4"/>
          </p15:clr>
        </p15:guide>
        <p15:guide id="9" pos="286" userDrawn="1">
          <p15:clr>
            <a:srgbClr val="A4A3A4"/>
          </p15:clr>
        </p15:guide>
        <p15:guide id="10" pos="4033" userDrawn="1">
          <p15:clr>
            <a:srgbClr val="A4A3A4"/>
          </p15:clr>
        </p15:guide>
        <p15:guide id="11" orient="horz" pos="2575" userDrawn="1">
          <p15:clr>
            <a:srgbClr val="A4A3A4"/>
          </p15:clr>
        </p15:guide>
        <p15:guide id="12" orient="horz" pos="5506" userDrawn="1">
          <p15:clr>
            <a:srgbClr val="A4A3A4"/>
          </p15:clr>
        </p15:guide>
        <p15:guide id="13" orient="horz" pos="5740" userDrawn="1">
          <p15:clr>
            <a:srgbClr val="A4A3A4"/>
          </p15:clr>
        </p15:guide>
        <p15:guide id="14" orient="horz" pos="2595" userDrawn="1">
          <p15:clr>
            <a:srgbClr val="A4A3A4"/>
          </p15:clr>
        </p15:guide>
        <p15:guide id="15" orient="horz" pos="5550" userDrawn="1">
          <p15:clr>
            <a:srgbClr val="A4A3A4"/>
          </p15:clr>
        </p15:guide>
        <p15:guide id="16" orient="horz" pos="5785" userDrawn="1">
          <p15:clr>
            <a:srgbClr val="A4A3A4"/>
          </p15:clr>
        </p15:guide>
        <p15:guide id="17" pos="292" userDrawn="1">
          <p15:clr>
            <a:srgbClr val="A4A3A4"/>
          </p15:clr>
        </p15:guide>
        <p15:guide id="18" pos="4123" userDrawn="1">
          <p15:clr>
            <a:srgbClr val="A4A3A4"/>
          </p15:clr>
        </p15:guide>
        <p15:guide id="19" pos="293" userDrawn="1">
          <p15:clr>
            <a:srgbClr val="A4A3A4"/>
          </p15:clr>
        </p15:guide>
        <p15:guide id="20" pos="41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049"/>
    <a:srgbClr val="F48024"/>
    <a:srgbClr val="C3C6CB"/>
    <a:srgbClr val="BCD5FA"/>
    <a:srgbClr val="9BA6B6"/>
    <a:srgbClr val="66BEEE"/>
    <a:srgbClr val="FFDD00"/>
    <a:srgbClr val="90BD31"/>
    <a:srgbClr val="716FB2"/>
    <a:srgbClr val="A3D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63116" autoAdjust="0"/>
  </p:normalViewPr>
  <p:slideViewPr>
    <p:cSldViewPr snapToGrid="0" showGuides="1">
      <p:cViewPr varScale="1">
        <p:scale>
          <a:sx n="72" d="100"/>
          <a:sy n="72" d="100"/>
        </p:scale>
        <p:origin x="942" y="54"/>
      </p:cViewPr>
      <p:guideLst>
        <p:guide orient="horz" pos="1052"/>
        <p:guide orient="horz" pos="3477"/>
        <p:guide orient="horz" pos="4032"/>
        <p:guide orient="horz" pos="2183"/>
        <p:guide orient="horz" pos="287"/>
        <p:guide orient="horz" pos="1471"/>
        <p:guide orient="horz" pos="535"/>
        <p:guide orient="horz" pos="3938"/>
        <p:guide orient="horz" pos="231"/>
        <p:guide pos="230"/>
        <p:guide pos="5530"/>
        <p:guide pos="2880"/>
        <p:guide pos="776"/>
        <p:guide pos="1411"/>
        <p:guide pos="5287"/>
        <p:guide pos="474"/>
        <p:guide pos="4551"/>
      </p:guideLst>
    </p:cSldViewPr>
  </p:slideViewPr>
  <p:notesTextViewPr>
    <p:cViewPr>
      <p:scale>
        <a:sx n="3" d="2"/>
        <a:sy n="3" d="2"/>
      </p:scale>
      <p:origin x="0" y="0"/>
    </p:cViewPr>
  </p:notesTextViewPr>
  <p:sorterViewPr>
    <p:cViewPr>
      <p:scale>
        <a:sx n="190" d="100"/>
        <a:sy n="190" d="100"/>
      </p:scale>
      <p:origin x="0" y="14874"/>
    </p:cViewPr>
  </p:sorterViewPr>
  <p:notesViewPr>
    <p:cSldViewPr snapToGrid="0">
      <p:cViewPr varScale="1">
        <p:scale>
          <a:sx n="98" d="100"/>
          <a:sy n="98" d="100"/>
        </p:scale>
        <p:origin x="2508" y="90"/>
      </p:cViewPr>
      <p:guideLst>
        <p:guide orient="horz" pos="2571"/>
        <p:guide orient="horz" pos="5498"/>
        <p:guide orient="horz" pos="5732"/>
        <p:guide pos="285"/>
        <p:guide pos="4026"/>
        <p:guide orient="horz" pos="2591"/>
        <p:guide orient="horz" pos="5542"/>
        <p:guide orient="horz" pos="5777"/>
        <p:guide pos="286"/>
        <p:guide pos="4033"/>
        <p:guide orient="horz" pos="2575"/>
        <p:guide orient="horz" pos="5506"/>
        <p:guide orient="horz" pos="5740"/>
        <p:guide orient="horz" pos="2595"/>
        <p:guide orient="horz" pos="5550"/>
        <p:guide orient="horz" pos="5785"/>
        <p:guide pos="292"/>
        <p:guide pos="4123"/>
        <p:guide pos="293"/>
        <p:guide pos="413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74075" y="8875203"/>
            <a:ext cx="2728795" cy="138039"/>
          </a:xfrm>
          <a:prstGeom prst="rect">
            <a:avLst/>
          </a:prstGeom>
        </p:spPr>
        <p:txBody>
          <a:bodyPr vert="horz" wrap="square" lIns="0" tIns="0" rIns="0" bIns="0" rtlCol="0" anchor="t" anchorCtr="0"/>
          <a:lstStyle>
            <a:lvl1pPr algn="l">
              <a:defRPr sz="800"/>
            </a:lvl1pPr>
          </a:lstStyle>
          <a:p>
            <a:pPr>
              <a:lnSpc>
                <a:spcPct val="95000"/>
              </a:lnSpc>
            </a:pPr>
            <a:r>
              <a:rPr lang="en-US" dirty="0" smtClean="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228186" y="8868687"/>
            <a:ext cx="901324" cy="146504"/>
          </a:xfrm>
          <a:prstGeom prst="rect">
            <a:avLst/>
          </a:prstGeom>
        </p:spPr>
        <p:txBody>
          <a:bodyPr vert="horz" lIns="0" tIns="0" rIns="0" bIns="0" rtlCol="0"/>
          <a:lstStyle>
            <a:lvl1pPr algn="r">
              <a:defRPr sz="800"/>
            </a:lvl1pPr>
          </a:lstStyle>
          <a:p>
            <a:pPr algn="l"/>
            <a:fld id="{C69F3A8C-E93C-492D-B53B-CB2C6EBA7B75}"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cxnSp>
        <p:nvCxnSpPr>
          <p:cNvPr id="44" name="Straight Connector 43"/>
          <p:cNvCxnSpPr/>
          <p:nvPr/>
        </p:nvCxnSpPr>
        <p:spPr>
          <a:xfrm>
            <a:off x="466556" y="8807721"/>
            <a:ext cx="608668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52137" y="8869217"/>
            <a:ext cx="567439" cy="105461"/>
          </a:xfrm>
          <a:prstGeom prst="rect">
            <a:avLst/>
          </a:prstGeom>
        </p:spPr>
        <p:txBody>
          <a:bodyPr vert="horz" wrap="square" lIns="0" tIns="0" rIns="0" bIns="0" rtlCol="0" anchor="b" anchorCtr="0"/>
          <a:lstStyle>
            <a:lvl1pPr marL="0" algn="l" defTabSz="919022"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95" y="8878485"/>
            <a:ext cx="614426" cy="2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68413" y="400050"/>
            <a:ext cx="4654550" cy="3490913"/>
          </a:xfrm>
          <a:prstGeom prst="rect">
            <a:avLst/>
          </a:prstGeom>
          <a:noFill/>
          <a:ln w="12700">
            <a:solidFill>
              <a:prstClr val="black"/>
            </a:solidFill>
          </a:ln>
        </p:spPr>
        <p:txBody>
          <a:bodyPr vert="horz" lIns="93648" tIns="46825" rIns="93648" bIns="46825" rtlCol="0" anchor="ctr"/>
          <a:lstStyle/>
          <a:p>
            <a:endParaRPr lang="en-US"/>
          </a:p>
        </p:txBody>
      </p:sp>
      <p:sp>
        <p:nvSpPr>
          <p:cNvPr id="5" name="Notes Placeholder 4"/>
          <p:cNvSpPr>
            <a:spLocks noGrp="1"/>
          </p:cNvSpPr>
          <p:nvPr>
            <p:ph type="body" sz="quarter" idx="3"/>
          </p:nvPr>
        </p:nvSpPr>
        <p:spPr>
          <a:xfrm>
            <a:off x="451893" y="4085883"/>
            <a:ext cx="6104628" cy="448668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Header Placeholder 1"/>
          <p:cNvSpPr>
            <a:spLocks noGrp="1"/>
          </p:cNvSpPr>
          <p:nvPr>
            <p:ph type="hdr" sz="quarter"/>
          </p:nvPr>
        </p:nvSpPr>
        <p:spPr>
          <a:xfrm>
            <a:off x="2280961" y="8875203"/>
            <a:ext cx="2728795" cy="138039"/>
          </a:xfrm>
          <a:prstGeom prst="rect">
            <a:avLst/>
          </a:prstGeom>
        </p:spPr>
        <p:txBody>
          <a:bodyPr vert="horz" wrap="square" lIns="0" tIns="0" rIns="0" bIns="0" rtlCol="0" anchor="t" anchorCtr="0"/>
          <a:lstStyle>
            <a:lvl1pPr algn="l">
              <a:defRPr sz="800" i="0"/>
            </a:lvl1p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12" name="Date Placeholder 2"/>
          <p:cNvSpPr>
            <a:spLocks noGrp="1"/>
          </p:cNvSpPr>
          <p:nvPr>
            <p:ph type="dt" idx="1"/>
          </p:nvPr>
        </p:nvSpPr>
        <p:spPr>
          <a:xfrm>
            <a:off x="1235081" y="8868687"/>
            <a:ext cx="901324" cy="146504"/>
          </a:xfrm>
          <a:prstGeom prst="rect">
            <a:avLst/>
          </a:prstGeom>
        </p:spPr>
        <p:txBody>
          <a:bodyPr vert="horz" lIns="0" tIns="0" rIns="0" bIns="0" rtlCol="0"/>
          <a:lstStyle>
            <a:lvl1pPr algn="r">
              <a:defRPr sz="800" i="0"/>
            </a:lvl1pPr>
          </a:lstStyle>
          <a:p>
            <a:pPr algn="l"/>
            <a:fld id="{8E31206A-4C7F-4803-81B5-EEDED974D04C}"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59030" y="8869217"/>
            <a:ext cx="567439" cy="105461"/>
          </a:xfrm>
          <a:prstGeom prst="rect">
            <a:avLst/>
          </a:prstGeom>
        </p:spPr>
        <p:txBody>
          <a:bodyPr vert="horz" wrap="square" lIns="0" tIns="0" rIns="0" bIns="0" rtlCol="0" anchor="b" anchorCtr="0"/>
          <a:lstStyle>
            <a:lvl1pPr marL="0" algn="l" defTabSz="919022"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66556" y="8807721"/>
            <a:ext cx="608668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95" y="8878485"/>
            <a:ext cx="614426" cy="2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9748474-DE08-45DB-8005-BC22DED53DDB}"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a:t>
            </a:fld>
            <a:endParaRPr lang="en-US" dirty="0">
              <a:latin typeface="Arial" pitchFamily="34" charset="0"/>
              <a:cs typeface="Arial" pitchFamily="34" charset="0"/>
            </a:endParaRPr>
          </a:p>
        </p:txBody>
      </p:sp>
    </p:spTree>
    <p:extLst>
      <p:ext uri="{BB962C8B-B14F-4D97-AF65-F5344CB8AC3E}">
        <p14:creationId xmlns:p14="http://schemas.microsoft.com/office/powerpoint/2010/main" val="55898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BE8DB324-48BD-4FAF-9F11-DC53972BB929}"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405067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a:r>
              <a:rPr lang="en-US" baseline="0" dirty="0" smtClean="0"/>
              <a:t>The Tools and Equipment component of the plan includes recommendations on what type of equipment to provide for staff and faculty, such as budgeting for laptops by the time the moves happen. In some cases headsets will be recommended, and/or cell phones. These recommendations will evolve as we move forward. </a:t>
            </a:r>
          </a:p>
          <a:p>
            <a:pPr marL="114300" indent="-114300"/>
            <a:r>
              <a:rPr lang="en-US" baseline="0" dirty="0" smtClean="0"/>
              <a:t>We are here in the process and are working with an advisory group of 8 people providing support. </a:t>
            </a:r>
          </a:p>
          <a:p>
            <a:pPr marL="114300" indent="-114300"/>
            <a:r>
              <a:rPr lang="en-US" baseline="0" dirty="0" smtClean="0"/>
              <a:t>We have faculty partners who provide input and are a resource to understand faculty needs, and a relationship with the Academic Senate.</a:t>
            </a:r>
          </a:p>
          <a:p>
            <a:pPr marL="114300" indent="-114300"/>
            <a:r>
              <a:rPr lang="en-US" baseline="0" dirty="0" smtClean="0"/>
              <a:t>As the project continues, guidelines will be developed with partners in REPCAPS for etiquette in an open plan environment, governance and space management information and policies,</a:t>
            </a:r>
          </a:p>
          <a:p>
            <a:pPr marL="114300" indent="-114300"/>
            <a:r>
              <a:rPr lang="en-US" baseline="0" dirty="0" smtClean="0"/>
              <a:t>I will now hand off Debra/Patti and Don Rudy to provide updates on the Clinical Sciences Building and the Center for Vision Neuroscience.</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FC419D6-E4C1-4739-8241-D96925507A8A}"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219026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Debra present project overview</a:t>
            </a:r>
          </a:p>
          <a:p>
            <a:r>
              <a:rPr lang="en-US" dirty="0" smtClean="0"/>
              <a:t>Construction:</a:t>
            </a:r>
            <a:r>
              <a:rPr lang="en-US" baseline="0" dirty="0" smtClean="0"/>
              <a:t> </a:t>
            </a:r>
            <a:r>
              <a:rPr lang="en-US" dirty="0" smtClean="0"/>
              <a:t>the team has</a:t>
            </a:r>
            <a:r>
              <a:rPr lang="en-US" baseline="0" dirty="0" smtClean="0"/>
              <a:t> been focused on preparing for construction and other behind the scenes work. Construction activity is scheduled to begin in mid-February. The most recent changes near CSB are along the Saunders Court area where more permanent fencing and lighting was installed to improve safety and security in the area. </a:t>
            </a:r>
          </a:p>
          <a:p>
            <a:pPr lvl="1"/>
            <a:r>
              <a:rPr lang="en-US" baseline="0" dirty="0" smtClean="0"/>
              <a:t>What is happening in Saunders Court? The area is being used for staging throughout the project.</a:t>
            </a:r>
          </a:p>
          <a:p>
            <a:pPr lvl="0"/>
            <a:r>
              <a:rPr lang="en-US" baseline="0" dirty="0" smtClean="0"/>
              <a:t>The CSB Project is expected to be complete in December 2019. We will continue to provide updates.</a:t>
            </a:r>
          </a:p>
          <a:p>
            <a:pPr lvl="0"/>
            <a:r>
              <a:rPr lang="en-US" baseline="0" dirty="0" smtClean="0"/>
              <a:t>CSB FAQ are available on the space.ucsf.edu website</a:t>
            </a:r>
          </a:p>
          <a:p>
            <a:pPr lvl="0"/>
            <a:r>
              <a:rPr lang="en-US" baseline="0" dirty="0" smtClean="0"/>
              <a:t>A CSB Town Hall is being scheduled for Spring 2018 and will be open to the whole Parnassus campus community.</a:t>
            </a:r>
          </a:p>
          <a:p>
            <a:pPr marL="173037" lvl="1" indent="0">
              <a:buNone/>
            </a:pPr>
            <a:endParaRPr lang="en-US" baseline="0" dirty="0" smtClean="0"/>
          </a:p>
          <a:p>
            <a:pPr lvl="1"/>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E3DAECFF-18DF-4D3F-8210-C87EDD523A99}"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67392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aseline="0" dirty="0" smtClean="0"/>
          </a:p>
          <a:p>
            <a:pPr marL="173037" lvl="1" indent="0">
              <a:buNone/>
            </a:pPr>
            <a:endParaRPr lang="en-US" baseline="0" dirty="0" smtClean="0"/>
          </a:p>
          <a:p>
            <a:pPr lvl="1"/>
            <a:r>
              <a:rPr lang="en-US" dirty="0" smtClean="0"/>
              <a:t>Debra to present</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E3DAECFF-18DF-4D3F-8210-C87EDD523A99}"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1499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Don Rudy present: The newly named UCSF Center for Vision Neuroscience on Block 33 is expected to be complete in late 2019. We will continue to provide updates and adjustments to the timeline. A story is being developed by our partners in the Development Office and University Relations which will explain the naming of the building. </a:t>
            </a:r>
          </a:p>
          <a:p>
            <a:pPr lvl="0"/>
            <a:r>
              <a:rPr lang="en-US" baseline="0" dirty="0" smtClean="0"/>
              <a:t>Block 33 FAQ are available on the space.ucsf.edu website</a:t>
            </a:r>
          </a:p>
          <a:p>
            <a:pPr lvl="0"/>
            <a:r>
              <a:rPr lang="en-US" baseline="0" dirty="0" smtClean="0"/>
              <a:t>Building Programming Committee will continue meeting. PM Patrick McGee and Architect/Contractor team will continue working with committee members.</a:t>
            </a:r>
          </a:p>
          <a:p>
            <a:pPr lvl="0"/>
            <a:r>
              <a:rPr lang="en-US" baseline="0" dirty="0" smtClean="0"/>
              <a:t>A robust communications plan will support communication from the committee to change agents, which will then be supported by the Open Plan Change Support Project. Cristina Morrison is available to present information with you (change agent) at faculty and staff meetings</a:t>
            </a:r>
          </a:p>
          <a:p>
            <a:pPr lvl="0"/>
            <a:endParaRPr lang="en-US" baseline="0" dirty="0" smtClean="0"/>
          </a:p>
          <a:p>
            <a:pPr lvl="1"/>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84C401C-A75B-4A34-B0E8-A78177A9A2F2}"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14</a:t>
            </a:fld>
            <a:endParaRPr lang="en-US" dirty="0">
              <a:latin typeface="Arial" pitchFamily="34" charset="0"/>
              <a:cs typeface="Arial" pitchFamily="34" charset="0"/>
            </a:endParaRPr>
          </a:p>
        </p:txBody>
      </p:sp>
    </p:spTree>
    <p:extLst>
      <p:ext uri="{BB962C8B-B14F-4D97-AF65-F5344CB8AC3E}">
        <p14:creationId xmlns:p14="http://schemas.microsoft.com/office/powerpoint/2010/main" val="4150624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r>
              <a:rPr lang="en-US" dirty="0" smtClean="0"/>
              <a:t>Don Rudy present</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84C401C-A75B-4A34-B0E8-A78177A9A2F2}"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48630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Don Rudy overview all building projects at MB and Vision Neuroscience building location on the corner of 16</a:t>
            </a:r>
            <a:r>
              <a:rPr lang="en-US" baseline="30000" dirty="0" smtClean="0"/>
              <a:t>th</a:t>
            </a:r>
            <a:r>
              <a:rPr lang="en-US" baseline="0" dirty="0" smtClean="0"/>
              <a:t> Street and 3</a:t>
            </a:r>
            <a:r>
              <a:rPr lang="en-US" baseline="30000" dirty="0" smtClean="0"/>
              <a:t>rd</a:t>
            </a:r>
            <a:r>
              <a:rPr lang="en-US" baseline="0" dirty="0" smtClean="0"/>
              <a:t> Street. </a:t>
            </a:r>
          </a:p>
          <a:p>
            <a:pPr lvl="1"/>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84C401C-A75B-4A34-B0E8-A78177A9A2F2}"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57752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E372F9B9-A967-4D9E-9991-A1B4E7AAD711}" type="slidenum">
              <a:rPr lang="en-US">
                <a:solidFill>
                  <a:prstClr val="black"/>
                </a:solidFill>
                <a:latin typeface="Garamond"/>
              </a:rPr>
              <a:pPr>
                <a:defRPr/>
              </a:pPr>
              <a:t>17</a:t>
            </a:fld>
            <a:endParaRPr lang="en-US">
              <a:solidFill>
                <a:prstClr val="black"/>
              </a:solidFill>
              <a:latin typeface="Garamond"/>
            </a:endParaRPr>
          </a:p>
        </p:txBody>
      </p:sp>
      <p:sp>
        <p:nvSpPr>
          <p:cNvPr id="5" name="Notes Placeholder 4"/>
          <p:cNvSpPr>
            <a:spLocks noGrp="1"/>
          </p:cNvSpPr>
          <p:nvPr>
            <p:ph type="body" sz="quarter" idx="11"/>
          </p:nvPr>
        </p:nvSpPr>
        <p:spPr/>
        <p:txBody>
          <a:bodyPr/>
          <a:lstStyle/>
          <a:p>
            <a:endParaRPr lang="en-US" dirty="0" smtClean="0"/>
          </a:p>
          <a:p>
            <a:r>
              <a:rPr lang="en-US" dirty="0" smtClean="0"/>
              <a:t>This slide includes all of the projects UCSF is currently working on through 2020 and beyond.</a:t>
            </a:r>
          </a:p>
          <a:p>
            <a:r>
              <a:rPr lang="en-US" dirty="0" smtClean="0"/>
              <a:t>The light orange indicate</a:t>
            </a:r>
            <a:r>
              <a:rPr lang="en-US" baseline="0" dirty="0" smtClean="0"/>
              <a:t> Open Plan buildings, the dark orange are research, patient care or housing buildings, the blue indicates buildings that will be vacated/decanted. </a:t>
            </a:r>
            <a:endParaRPr lang="en-US" dirty="0" smtClean="0"/>
          </a:p>
          <a:p>
            <a:r>
              <a:rPr lang="en-US" dirty="0" smtClean="0"/>
              <a:t>Over</a:t>
            </a:r>
            <a:r>
              <a:rPr lang="en-US" baseline="0" dirty="0" smtClean="0"/>
              <a:t> </a:t>
            </a:r>
            <a:r>
              <a:rPr lang="en-US" dirty="0" smtClean="0"/>
              <a:t>20% of UCSF staff and faculty will be in open plan buildings</a:t>
            </a:r>
            <a:r>
              <a:rPr lang="en-US" baseline="0" dirty="0" smtClean="0"/>
              <a:t> by 2020; open plan includes Minnesota Street, the SOM folks in U-80, Mission Hall, and the future buildings. </a:t>
            </a:r>
          </a:p>
        </p:txBody>
      </p:sp>
    </p:spTree>
    <p:extLst>
      <p:ext uri="{BB962C8B-B14F-4D97-AF65-F5344CB8AC3E}">
        <p14:creationId xmlns:p14="http://schemas.microsoft.com/office/powerpoint/2010/main" val="125205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7025" y="522288"/>
            <a:ext cx="3503613" cy="2627312"/>
          </a:xfrm>
        </p:spPr>
      </p:sp>
      <p:sp>
        <p:nvSpPr>
          <p:cNvPr id="3" name="Notes Placeholder 2"/>
          <p:cNvSpPr>
            <a:spLocks noGrp="1"/>
          </p:cNvSpPr>
          <p:nvPr>
            <p:ph type="body" idx="1"/>
          </p:nvPr>
        </p:nvSpPr>
        <p:spPr/>
        <p:txBody>
          <a:bodyPr/>
          <a:lstStyle/>
          <a:p>
            <a:r>
              <a:rPr lang="en-US" dirty="0" smtClean="0"/>
              <a:t>This presentation will</a:t>
            </a:r>
            <a:r>
              <a:rPr lang="en-US" baseline="0" dirty="0" smtClean="0"/>
              <a:t> be posted on the Change Agent chatter group as well as the space website. It can serve as a template for your staff and faculty and I’m happy to work with each of you to modify it for your groups.</a:t>
            </a:r>
          </a:p>
          <a:p>
            <a:r>
              <a:rPr lang="en-US" baseline="0" dirty="0" smtClean="0"/>
              <a:t>Note that the Mission Bay campus is impacted by non-UCSF projects including the Chase Center, Uber, and the city’s work on Muni, which will all be very visible and impactful. </a:t>
            </a:r>
            <a:endParaRPr lang="en-US" dirty="0"/>
          </a:p>
        </p:txBody>
      </p:sp>
      <p:sp>
        <p:nvSpPr>
          <p:cNvPr id="4" name="Slide Number Placeholder 3"/>
          <p:cNvSpPr>
            <a:spLocks noGrp="1"/>
          </p:cNvSpPr>
          <p:nvPr>
            <p:ph type="sldNum" sz="quarter" idx="10"/>
          </p:nvPr>
        </p:nvSpPr>
        <p:spPr/>
        <p:txBody>
          <a:bodyPr/>
          <a:lstStyle/>
          <a:p>
            <a:pPr>
              <a:defRPr/>
            </a:pPr>
            <a:fld id="{B68A3967-EA8F-4254-89D8-7F48AEC4CDEC}" type="slidenum">
              <a:rPr lang="de-DE" smtClean="0"/>
              <a:pPr>
                <a:defRPr/>
              </a:pPr>
              <a:t>18</a:t>
            </a:fld>
            <a:endParaRPr lang="de-DE" dirty="0"/>
          </a:p>
        </p:txBody>
      </p:sp>
    </p:spTree>
    <p:extLst>
      <p:ext uri="{BB962C8B-B14F-4D97-AF65-F5344CB8AC3E}">
        <p14:creationId xmlns:p14="http://schemas.microsoft.com/office/powerpoint/2010/main" val="134812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400050"/>
            <a:ext cx="4656138"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D09814F-DA81-4AE6-B54D-5E68FE86BE7D}" type="datetime1">
              <a:rPr lang="en-US" sz="600" i="1">
                <a:latin typeface="Arial" pitchFamily="34" charset="0"/>
                <a:cs typeface="Arial" pitchFamily="34" charset="0"/>
              </a:rPr>
              <a:t>2/7/2018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a:latin typeface="Arial" pitchFamily="34" charset="0"/>
                <a:cs typeface="Arial" pitchFamily="34" charset="0"/>
              </a:rPr>
              <a:pPr/>
              <a:t>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90168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 Lowenstein</a:t>
            </a:r>
            <a:r>
              <a:rPr lang="en-US" baseline="0" dirty="0" smtClean="0"/>
              <a:t> opening remarks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8E31206A-4C7F-4803-81B5-EEDED974D04C}"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9274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6F6F1C1-07A4-4DD9-8399-26E78A6AC4EA}"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31840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a:t>
            </a:r>
            <a:r>
              <a:rPr lang="en-US" baseline="0" dirty="0" smtClean="0"/>
              <a:t>Clinical Sciences Building and the Center for Vision Neuroscience have taken into account many lessons learned from Mission Hall. These lessons learned include …….</a:t>
            </a:r>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6F6F1C1-07A4-4DD9-8399-26E78A6AC4EA}"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8306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Please note the images depicted here are a sample of what a workspace may feel like, and is in no way a depiction of actual spaces in Clinical Sciences or Center for Vision Neuroscience. The Open Plan model includes, </a:t>
            </a:r>
          </a:p>
          <a:p>
            <a:pPr marL="0" indent="0">
              <a:buFont typeface="Arial" panose="020B0604020202020204" pitchFamily="34" charset="0"/>
              <a:buNone/>
            </a:pPr>
            <a:r>
              <a:rPr lang="en-US" baseline="0" dirty="0" smtClean="0"/>
              <a:t>* Assigned Workstations with partitions that provide seated visual privacy and lockable storage for personal belongings typically located near windows.</a:t>
            </a:r>
          </a:p>
          <a:p>
            <a:pPr marL="114300" indent="-114300">
              <a:buFont typeface="Arial" panose="020B0604020202020204" pitchFamily="34" charset="0"/>
              <a:buChar char="•"/>
            </a:pPr>
            <a:r>
              <a:rPr lang="en-US" baseline="0" dirty="0" smtClean="0"/>
              <a:t>Assigned Private Offices; Unassigned and unscheduled Focus rooms for access to quiet space to do focused work and/or take private phone calls/one-one meetings for those who work at the work stations, typically located on the interior of the building;</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baseline="0" dirty="0" smtClean="0"/>
              <a:t>Criteria for office assignment are being finalized and will be shared with change agents in the coming months as part of the tool-kit;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baseline="0" dirty="0" smtClean="0"/>
              <a:t>these will help managers and leadership manage space assignment within their space blocks. </a:t>
            </a:r>
          </a:p>
        </p:txBody>
      </p:sp>
      <p:sp>
        <p:nvSpPr>
          <p:cNvPr id="4" name="Slide Number Placeholder 3"/>
          <p:cNvSpPr>
            <a:spLocks noGrp="1"/>
          </p:cNvSpPr>
          <p:nvPr>
            <p:ph type="sldNum" sz="quarter" idx="10"/>
          </p:nvPr>
        </p:nvSpPr>
        <p:spPr/>
        <p:txBody>
          <a:bodyPr/>
          <a:lstStyle/>
          <a:p>
            <a:fld id="{2506188D-3CBB-4AA2-BEB4-ECD49ADF93B6}" type="slidenum">
              <a:rPr lang="en-US" smtClean="0"/>
              <a:t>6</a:t>
            </a:fld>
            <a:endParaRPr lang="en-US"/>
          </a:p>
        </p:txBody>
      </p:sp>
    </p:spTree>
    <p:extLst>
      <p:ext uri="{BB962C8B-B14F-4D97-AF65-F5344CB8AC3E}">
        <p14:creationId xmlns:p14="http://schemas.microsoft.com/office/powerpoint/2010/main" val="397374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r>
              <a:rPr lang="en-US" dirty="0" smtClean="0"/>
              <a:t>Shared</a:t>
            </a:r>
            <a:r>
              <a:rPr lang="en-US" baseline="0" dirty="0" smtClean="0"/>
              <a:t> kitchen/break room areas – which have been isolated from the work areas to prevent so much sound transference. </a:t>
            </a:r>
          </a:p>
          <a:p>
            <a:r>
              <a:rPr lang="en-US" baseline="0" dirty="0" smtClean="0"/>
              <a:t>Variety in sizes of shared conference rooms </a:t>
            </a:r>
          </a:p>
          <a:p>
            <a:r>
              <a:rPr lang="en-US" baseline="0" dirty="0" smtClean="0"/>
              <a:t>Hotel stations are unassigned and available to visitors</a:t>
            </a:r>
          </a:p>
          <a:p>
            <a:r>
              <a:rPr lang="en-US" baseline="0" dirty="0" smtClean="0"/>
              <a:t>Huddle rooms are generally </a:t>
            </a:r>
            <a:r>
              <a:rPr lang="en-US" b="0" baseline="0" dirty="0" smtClean="0"/>
              <a:t>unassigned and unscheduled and are intended for small group meetings;</a:t>
            </a:r>
          </a:p>
          <a:p>
            <a:r>
              <a:rPr lang="en-US" baseline="0" dirty="0" smtClean="0"/>
              <a:t>Conference Room management recommendations have been developed for open plan and will be shared once they are confirmed. </a:t>
            </a:r>
          </a:p>
          <a:p>
            <a:endParaRPr lang="en-US" baseline="0" dirty="0" smtClean="0"/>
          </a:p>
          <a:p>
            <a:r>
              <a:rPr lang="en-US" baseline="0" dirty="0" smtClean="0"/>
              <a:t>Are there any questions??</a:t>
            </a:r>
            <a:endParaRPr lang="en-US" dirty="0"/>
          </a:p>
        </p:txBody>
      </p:sp>
      <p:sp>
        <p:nvSpPr>
          <p:cNvPr id="4" name="Slide Number Placeholder 3"/>
          <p:cNvSpPr>
            <a:spLocks noGrp="1"/>
          </p:cNvSpPr>
          <p:nvPr>
            <p:ph type="sldNum" sz="quarter" idx="10"/>
          </p:nvPr>
        </p:nvSpPr>
        <p:spPr/>
        <p:txBody>
          <a:bodyPr/>
          <a:lstStyle/>
          <a:p>
            <a:fld id="{2506188D-3CBB-4AA2-BEB4-ECD49ADF93B6}" type="slidenum">
              <a:rPr lang="en-US" smtClean="0"/>
              <a:t>7</a:t>
            </a:fld>
            <a:endParaRPr lang="en-US"/>
          </a:p>
        </p:txBody>
      </p:sp>
    </p:spTree>
    <p:extLst>
      <p:ext uri="{BB962C8B-B14F-4D97-AF65-F5344CB8AC3E}">
        <p14:creationId xmlns:p14="http://schemas.microsoft.com/office/powerpoint/2010/main" val="18484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What does</a:t>
            </a:r>
            <a:r>
              <a:rPr lang="en-US" sz="1200" baseline="0" dirty="0" smtClean="0"/>
              <a:t> the change agent role mean? Change agents are ambassadors that will inform and engage employees about open plan;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I am your partner and will facilitate communication and dialogue with you, your staff and faculty and leadership;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I will support you in understanding how and why open plan is being implemented at UCSF and how it is continuously evolving.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We will work together so you may identify types of resources needed to better support your staff and faculty during this transition;</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You’ll serve as the primary contact and conduit of information for your staff and faculty; by working with someone they know, this will help alleviate concern and anxiety about these changes;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You will inform department leadership as needed on progress, and I will partner with you when you’d like me to.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I am leading presentations with leadership to help them understand our work and to support each of you from the top. For example, I am presenting at the SOM Chairs and Directors meeting in Spring 2018, as well as to the UCSF Space Committee with my partner, Mara Fellouris. In addition, I provide quarterly status updates to our executive sponsors and leadership at UCSF.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Are there any questions?</a:t>
            </a:r>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E400F772-25AF-43A9-8190-F33FB8F5D076}"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8</a:t>
            </a:fld>
            <a:endParaRPr lang="en-US" dirty="0">
              <a:latin typeface="Arial" pitchFamily="34" charset="0"/>
              <a:cs typeface="Arial" pitchFamily="34" charset="0"/>
            </a:endParaRPr>
          </a:p>
        </p:txBody>
      </p:sp>
    </p:spTree>
    <p:extLst>
      <p:ext uri="{BB962C8B-B14F-4D97-AF65-F5344CB8AC3E}">
        <p14:creationId xmlns:p14="http://schemas.microsoft.com/office/powerpoint/2010/main" val="267275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You’ll see on the sign-in sheets there is a list</a:t>
            </a:r>
            <a:r>
              <a:rPr lang="en-US" sz="1200" baseline="0" dirty="0" smtClean="0"/>
              <a:t> of dates/times/locations for the 8 document management workshops that will be led by Carolyn Tuft, our project manager </a:t>
            </a:r>
            <a:r>
              <a:rPr lang="en-US" baseline="0" dirty="0" smtClean="0"/>
              <a:t>for records and information management in the Real Estate, Planning and Capital Programs department (REPCAPS)</a:t>
            </a:r>
            <a:endParaRPr lang="en-US" dirty="0" smtClean="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When you sign-in, if you haven’t already done so, review the dates and send me an email with your 3 preferred options. I will also post on Chatter and send an email on February 7 with these next steps and reminders. </a:t>
            </a:r>
            <a:endParaRPr lang="en-US" sz="1200" dirty="0" smtClean="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I encourage each of you to s</a:t>
            </a:r>
            <a:r>
              <a:rPr lang="en-US" sz="1200" dirty="0" smtClean="0"/>
              <a:t>erve as a conduit of information to ensure communication is driven as a dialogue with staff</a:t>
            </a:r>
            <a:r>
              <a:rPr lang="en-US" sz="1200" baseline="0" dirty="0" smtClean="0"/>
              <a:t> and faculty. </a:t>
            </a:r>
            <a:endParaRPr lang="en-US" sz="1200" dirty="0" smtClean="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I encourage</a:t>
            </a:r>
            <a:r>
              <a:rPr lang="en-US" sz="1200" baseline="0" dirty="0" smtClean="0"/>
              <a:t> each of you to get </a:t>
            </a:r>
            <a:r>
              <a:rPr lang="en-US" sz="1200" dirty="0" smtClean="0"/>
              <a:t>to know one another,</a:t>
            </a:r>
            <a:r>
              <a:rPr lang="en-US" sz="1200" baseline="0" dirty="0" smtClean="0"/>
              <a:t> to build a network of support and an opportunity to share best practices as we all continue to  adapt to open plan at UCSF.</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Share information on Chatter, share best practices</a:t>
            </a:r>
            <a:endParaRPr lang="en-US" sz="1200" baseline="0" dirty="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Questions? </a:t>
            </a:r>
            <a:endParaRPr lang="en-US" sz="120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FC419D6-E4C1-4739-8241-D96925507A8A}" type="datetime1">
              <a:rPr lang="en-US" smtClean="0">
                <a:latin typeface="Arial" pitchFamily="34" charset="0"/>
                <a:cs typeface="Arial" pitchFamily="34" charset="0"/>
              </a:rPr>
              <a:t>2/7/2018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796576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emf"/><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1CF8960-047E-43BA-926F-B12FAF469104}" type="datetime1">
              <a:rPr lang="en-US" smtClean="0"/>
              <a:t>2/7/2018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22F7D93-F7E5-4EE9-84B6-7F16996E6D26}" type="datetime1">
              <a:rPr lang="en-US" smtClean="0"/>
              <a:t>2/7/2018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15B0E69B-82A4-4C14-8C5E-A460246B07F4}" type="datetime1">
              <a:rPr lang="en-US" smtClean="0"/>
              <a:t>2/7/2018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E64DA92-BFF4-42D9-8BF0-AE993435154B}" type="datetime1">
              <a:rPr lang="en-US" smtClean="0"/>
              <a:t>2/7/2018</a:t>
            </a:fld>
            <a:endParaRPr lang="en-US" dirty="0" smtClean="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Open Plan at UCSF Change Support Project </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C6AE094-08C0-417F-897F-F9C15F79FE83}"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2587A03B-FDE2-4BEC-B93D-3D71A15099D6}"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EEA321EC-CD43-4D33-AEAA-47325052FAD9}"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BED8998-DD67-4DE0-9543-B2F32B1AD0C3}" type="datetime1">
              <a:rPr lang="en-US" smtClean="0"/>
              <a:t>2/7/2018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4E76E5B0-D5EC-415A-B348-D1F16EE794C3}" type="datetime1">
              <a:rPr lang="en-US" smtClean="0"/>
              <a:t>2/7/2018</a:t>
            </a:fld>
            <a:endParaRPr lang="en-US" dirty="0"/>
          </a:p>
        </p:txBody>
      </p:sp>
      <p:sp>
        <p:nvSpPr>
          <p:cNvPr id="8" name="Footer Placeholder 5"/>
          <p:cNvSpPr>
            <a:spLocks noGrp="1"/>
          </p:cNvSpPr>
          <p:nvPr>
            <p:ph type="ftr" sz="quarter" idx="3"/>
          </p:nvPr>
        </p:nvSpPr>
        <p:spPr>
          <a:xfrm>
            <a:off x="604070" y="6452360"/>
            <a:ext cx="431090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22D9029-205B-4FA6-AB7D-B97EEE8E0395}" type="datetime1">
              <a:rPr lang="en-US" smtClean="0"/>
              <a:t>2/7/2018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48C9A246-EFD5-4FE0-A2BF-C276C0D084F6}" type="datetime1">
              <a:rPr lang="en-US" smtClean="0"/>
              <a:t>2/7/2018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E1383A4-068F-43D0-9402-74B78743F272}" type="datetime1">
              <a:rPr lang="en-US" smtClean="0"/>
              <a:t>2/7/2018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5"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237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CCACCE-4FD2-454F-969D-C07D58B9E655}"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Open Plan at UCSF Change Support Project </a:t>
            </a:r>
            <a:endParaRPr lang="en-US"/>
          </a:p>
        </p:txBody>
      </p:sp>
      <p:sp>
        <p:nvSpPr>
          <p:cNvPr id="6" name="Slide Number Placeholder 5"/>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1697735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A3D1C-4202-4A7D-B3E6-213D8AE39554}"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Open Plan at UCSF Change Support Project </a:t>
            </a:r>
            <a:endParaRPr lang="en-US"/>
          </a:p>
        </p:txBody>
      </p:sp>
      <p:sp>
        <p:nvSpPr>
          <p:cNvPr id="6" name="Slide Number Placeholder 5"/>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1359734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C9E0E9-3631-4E1A-B9AB-E89274AAA2DA}"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Open Plan at UCSF Change Support Project </a:t>
            </a:r>
            <a:endParaRPr lang="en-US"/>
          </a:p>
        </p:txBody>
      </p:sp>
      <p:sp>
        <p:nvSpPr>
          <p:cNvPr id="6" name="Slide Number Placeholder 5"/>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412092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A8F38-5B65-4CC8-9EEA-70220D01BC7F}" type="datetime1">
              <a:rPr lang="en-US" smtClean="0"/>
              <a:t>2/7/2018</a:t>
            </a:fld>
            <a:endParaRPr lang="en-US"/>
          </a:p>
        </p:txBody>
      </p:sp>
      <p:sp>
        <p:nvSpPr>
          <p:cNvPr id="6" name="Footer Placeholder 5"/>
          <p:cNvSpPr>
            <a:spLocks noGrp="1"/>
          </p:cNvSpPr>
          <p:nvPr>
            <p:ph type="ftr" sz="quarter" idx="11"/>
          </p:nvPr>
        </p:nvSpPr>
        <p:spPr/>
        <p:txBody>
          <a:bodyPr/>
          <a:lstStyle/>
          <a:p>
            <a:r>
              <a:rPr lang="en-US" smtClean="0"/>
              <a:t>Open Plan at UCSF Change Support Project </a:t>
            </a:r>
            <a:endParaRPr lang="en-US"/>
          </a:p>
        </p:txBody>
      </p:sp>
      <p:sp>
        <p:nvSpPr>
          <p:cNvPr id="7" name="Slide Number Placeholder 6"/>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554249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1C09C8-B124-4CFD-AC1D-8315C6A48C46}" type="datetime1">
              <a:rPr lang="en-US" smtClean="0"/>
              <a:t>2/7/2018</a:t>
            </a:fld>
            <a:endParaRPr lang="en-US"/>
          </a:p>
        </p:txBody>
      </p:sp>
      <p:sp>
        <p:nvSpPr>
          <p:cNvPr id="8" name="Footer Placeholder 7"/>
          <p:cNvSpPr>
            <a:spLocks noGrp="1"/>
          </p:cNvSpPr>
          <p:nvPr>
            <p:ph type="ftr" sz="quarter" idx="11"/>
          </p:nvPr>
        </p:nvSpPr>
        <p:spPr/>
        <p:txBody>
          <a:bodyPr/>
          <a:lstStyle/>
          <a:p>
            <a:r>
              <a:rPr lang="en-US" smtClean="0"/>
              <a:t>Open Plan at UCSF Change Support Project </a:t>
            </a:r>
            <a:endParaRPr lang="en-US"/>
          </a:p>
        </p:txBody>
      </p:sp>
      <p:sp>
        <p:nvSpPr>
          <p:cNvPr id="9" name="Slide Number Placeholder 8"/>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166129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2F69F16B-DCE4-4F2F-A1EA-C3621233757A}" type="datetime1">
              <a:rPr lang="en-US" smtClean="0"/>
              <a:t>2/7/2018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D2C07-9334-4BBE-976A-E31C512CA1EC}" type="datetime1">
              <a:rPr lang="en-US" smtClean="0"/>
              <a:t>2/7/2018</a:t>
            </a:fld>
            <a:endParaRPr lang="en-US"/>
          </a:p>
        </p:txBody>
      </p:sp>
      <p:sp>
        <p:nvSpPr>
          <p:cNvPr id="4" name="Footer Placeholder 3"/>
          <p:cNvSpPr>
            <a:spLocks noGrp="1"/>
          </p:cNvSpPr>
          <p:nvPr>
            <p:ph type="ftr" sz="quarter" idx="11"/>
          </p:nvPr>
        </p:nvSpPr>
        <p:spPr/>
        <p:txBody>
          <a:bodyPr/>
          <a:lstStyle/>
          <a:p>
            <a:r>
              <a:rPr lang="en-US" smtClean="0"/>
              <a:t>Open Plan at UCSF Change Support Project </a:t>
            </a:r>
            <a:endParaRPr lang="en-US"/>
          </a:p>
        </p:txBody>
      </p:sp>
      <p:sp>
        <p:nvSpPr>
          <p:cNvPr id="5" name="Slide Number Placeholder 4"/>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2523702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4ADEF-836C-4F80-BAA8-AAB628462BEE}" type="datetime1">
              <a:rPr lang="en-US" smtClean="0"/>
              <a:t>2/7/2018</a:t>
            </a:fld>
            <a:endParaRPr lang="en-US"/>
          </a:p>
        </p:txBody>
      </p:sp>
      <p:sp>
        <p:nvSpPr>
          <p:cNvPr id="3" name="Footer Placeholder 2"/>
          <p:cNvSpPr>
            <a:spLocks noGrp="1"/>
          </p:cNvSpPr>
          <p:nvPr>
            <p:ph type="ftr" sz="quarter" idx="11"/>
          </p:nvPr>
        </p:nvSpPr>
        <p:spPr/>
        <p:txBody>
          <a:bodyPr/>
          <a:lstStyle/>
          <a:p>
            <a:r>
              <a:rPr lang="en-US" smtClean="0"/>
              <a:t>Open Plan at UCSF Change Support Project </a:t>
            </a:r>
            <a:endParaRPr lang="en-US"/>
          </a:p>
        </p:txBody>
      </p:sp>
      <p:sp>
        <p:nvSpPr>
          <p:cNvPr id="4" name="Slide Number Placeholder 3"/>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3627753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2ECC05-A6EC-4AE2-AD09-02DB5490585C}" type="datetime1">
              <a:rPr lang="en-US" smtClean="0"/>
              <a:t>2/7/2018</a:t>
            </a:fld>
            <a:endParaRPr lang="en-US"/>
          </a:p>
        </p:txBody>
      </p:sp>
      <p:sp>
        <p:nvSpPr>
          <p:cNvPr id="6" name="Footer Placeholder 5"/>
          <p:cNvSpPr>
            <a:spLocks noGrp="1"/>
          </p:cNvSpPr>
          <p:nvPr>
            <p:ph type="ftr" sz="quarter" idx="11"/>
          </p:nvPr>
        </p:nvSpPr>
        <p:spPr/>
        <p:txBody>
          <a:bodyPr/>
          <a:lstStyle/>
          <a:p>
            <a:r>
              <a:rPr lang="en-US" smtClean="0"/>
              <a:t>Open Plan at UCSF Change Support Project </a:t>
            </a:r>
            <a:endParaRPr lang="en-US"/>
          </a:p>
        </p:txBody>
      </p:sp>
      <p:sp>
        <p:nvSpPr>
          <p:cNvPr id="7" name="Slide Number Placeholder 6"/>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4256917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BF00C9-0475-481C-A6D4-338DDA49081D}" type="datetime1">
              <a:rPr lang="en-US" smtClean="0"/>
              <a:t>2/7/2018</a:t>
            </a:fld>
            <a:endParaRPr lang="en-US"/>
          </a:p>
        </p:txBody>
      </p:sp>
      <p:sp>
        <p:nvSpPr>
          <p:cNvPr id="6" name="Footer Placeholder 5"/>
          <p:cNvSpPr>
            <a:spLocks noGrp="1"/>
          </p:cNvSpPr>
          <p:nvPr>
            <p:ph type="ftr" sz="quarter" idx="11"/>
          </p:nvPr>
        </p:nvSpPr>
        <p:spPr/>
        <p:txBody>
          <a:bodyPr/>
          <a:lstStyle/>
          <a:p>
            <a:r>
              <a:rPr lang="en-US" smtClean="0"/>
              <a:t>Open Plan at UCSF Change Support Project </a:t>
            </a:r>
            <a:endParaRPr lang="en-US"/>
          </a:p>
        </p:txBody>
      </p:sp>
      <p:sp>
        <p:nvSpPr>
          <p:cNvPr id="7" name="Slide Number Placeholder 6"/>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3444559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161B25-4D9C-449D-91DD-03D08EB3393E}"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Open Plan at UCSF Change Support Project </a:t>
            </a:r>
            <a:endParaRPr lang="en-US"/>
          </a:p>
        </p:txBody>
      </p:sp>
      <p:sp>
        <p:nvSpPr>
          <p:cNvPr id="6" name="Slide Number Placeholder 5"/>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3361583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80F02-2B53-4221-8F08-5C64355E3E90}"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Open Plan at UCSF Change Support Project </a:t>
            </a:r>
            <a:endParaRPr lang="en-US"/>
          </a:p>
        </p:txBody>
      </p:sp>
      <p:sp>
        <p:nvSpPr>
          <p:cNvPr id="6" name="Slide Number Placeholder 5"/>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331762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CFA649-AABB-4B0B-B682-0F5D07BECE9D}" type="datetime1">
              <a:rPr lang="en-US" smtClean="0"/>
              <a:t>2/7/2018</a:t>
            </a:fld>
            <a:endParaRPr lang="en-US"/>
          </a:p>
        </p:txBody>
      </p:sp>
      <p:sp>
        <p:nvSpPr>
          <p:cNvPr id="4" name="Footer Placeholder 3"/>
          <p:cNvSpPr>
            <a:spLocks noGrp="1"/>
          </p:cNvSpPr>
          <p:nvPr>
            <p:ph type="ftr" sz="quarter" idx="11"/>
          </p:nvPr>
        </p:nvSpPr>
        <p:spPr/>
        <p:txBody>
          <a:bodyPr/>
          <a:lstStyle/>
          <a:p>
            <a:r>
              <a:rPr lang="en-US" smtClean="0"/>
              <a:t>Open Plan at UCSF Change Support Project </a:t>
            </a:r>
            <a:endParaRPr lang="en-US"/>
          </a:p>
        </p:txBody>
      </p:sp>
      <p:sp>
        <p:nvSpPr>
          <p:cNvPr id="5" name="Slide Number Placeholder 4"/>
          <p:cNvSpPr>
            <a:spLocks noGrp="1"/>
          </p:cNvSpPr>
          <p:nvPr>
            <p:ph type="sldNum" sz="quarter" idx="12"/>
          </p:nvPr>
        </p:nvSpPr>
        <p:spPr/>
        <p:txBody>
          <a:bodyPr/>
          <a:lstStyle/>
          <a:p>
            <a:fld id="{68447553-7BFB-41F9-BAE1-5A05B10BC35C}" type="slidenum">
              <a:rPr lang="en-US" smtClean="0"/>
              <a:pPr/>
              <a:t>‹#›</a:t>
            </a:fld>
            <a:endParaRPr lang="en-US"/>
          </a:p>
        </p:txBody>
      </p:sp>
    </p:spTree>
    <p:extLst>
      <p:ext uri="{BB962C8B-B14F-4D97-AF65-F5344CB8AC3E}">
        <p14:creationId xmlns:p14="http://schemas.microsoft.com/office/powerpoint/2010/main" val="2771670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89F7B1-79FD-4EE2-96F6-AC8A22CBCAF1}" type="datetime1">
              <a:rPr lang="en-US" smtClean="0"/>
              <a:t>2/7/2018</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smtClean="0"/>
              <a:t>Click to edit Master text styles</a:t>
            </a:r>
            <a:endParaRPr lang="en-US" dirty="0"/>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9145E9D-8CAD-492B-A9CA-8F89B4682E5F}" type="datetime1">
              <a:rPr lang="en-US" smtClean="0"/>
              <a:t>2/7/2018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199EC48-57EA-43E8-B8C6-D199BD49E8EA}" type="datetime1">
              <a:rPr lang="en-US" smtClean="0"/>
              <a:t>2/7/2018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D18D532-CD60-440C-88D3-7FAE9B826A26}" type="datetime1">
              <a:rPr lang="en-US" smtClean="0"/>
              <a:t>2/7/2018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Helen Diller Family</a:t>
            </a:r>
          </a:p>
          <a:p>
            <a:r>
              <a:rPr lang="en-US" sz="1000" dirty="0" smtClean="0">
                <a:solidFill>
                  <a:schemeClr val="bg1"/>
                </a:solidFill>
                <a:latin typeface="+mj-lt"/>
              </a:rPr>
              <a:t>Comprehensive </a:t>
            </a:r>
            <a:br>
              <a:rPr lang="en-US" sz="1000" dirty="0" smtClean="0">
                <a:solidFill>
                  <a:schemeClr val="bg1"/>
                </a:solidFill>
                <a:latin typeface="+mj-lt"/>
              </a:rPr>
            </a:br>
            <a:r>
              <a:rPr lang="en-US" sz="1000" dirty="0" smtClean="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School</a:t>
            </a:r>
            <a:br>
              <a:rPr lang="en-US" sz="1000" dirty="0" smtClean="0">
                <a:solidFill>
                  <a:schemeClr val="bg1"/>
                </a:solidFill>
                <a:latin typeface="+mj-lt"/>
              </a:rPr>
            </a:br>
            <a:r>
              <a:rPr lang="en-US" sz="1000" dirty="0" smtClean="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AIDS Research</a:t>
            </a:r>
            <a:r>
              <a:rPr lang="en-US" sz="1000" baseline="0" dirty="0" smtClean="0">
                <a:solidFill>
                  <a:schemeClr val="bg1"/>
                </a:solidFill>
                <a:latin typeface="+mj-lt"/>
              </a:rPr>
              <a:t> Institute at UCSF</a:t>
            </a:r>
            <a:endParaRPr lang="en-US" sz="1000" dirty="0" smtClean="0">
              <a:solidFill>
                <a:schemeClr val="bg1"/>
              </a:solidFill>
              <a:latin typeface="+mj-lt"/>
            </a:endParaRPr>
          </a:p>
        </p:txBody>
      </p:sp>
      <p:pic>
        <p:nvPicPr>
          <p:cNvPr id="16" name="Picture 1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706015502"/>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95F7563-032C-4461-9BC2-099BFEBF96C6}" type="datetime1">
              <a:rPr lang="en-US" smtClean="0"/>
              <a:t>2/7/2018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B7E7806-E200-4BFB-BF51-E693C20A3DEE}" type="datetime1">
              <a:rPr lang="en-US" smtClean="0"/>
              <a:t>2/7/2018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104F5261-A5BE-4691-A841-682DEF612DFE}" type="datetime1">
              <a:rPr lang="en-US" smtClean="0"/>
              <a:t>2/7/2018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00EB2E42-1956-489A-AFEB-BB80520920D8}" type="datetime1">
              <a:rPr lang="en-US" smtClean="0"/>
              <a:t>2/7/2018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Open Plan at UCSF Change Support Project </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33257A1-D857-4173-835D-42B8CA6634F9}"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E20D8639-EAC6-40BE-BE8F-C1F870554266}"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AB2C40-6B8D-4ED3-87E5-FC1AF6979D94}"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1772F7F-2A15-4337-805D-4E7FB6F6B7F5}" type="datetime1">
              <a:rPr lang="en-US" smtClean="0"/>
              <a:t>2/7/2018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96FE04-F198-45BC-9B70-78B20D30AC2A}" type="datetime1">
              <a:rPr lang="en-US" smtClean="0"/>
              <a:t>2/7/2018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BDBF2D8-CD12-465E-9C16-7C6F4AA246D9}" type="datetime1">
              <a:rPr lang="en-US" smtClean="0"/>
              <a:t>2/7/2018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45BF45D-639C-4E88-8B0F-EB258E806022}" type="datetime1">
              <a:rPr lang="en-US" smtClean="0"/>
              <a:t>2/7/2018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5" name="Picture 14"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EEB39A18-746E-4198-8045-9FFCDEFDA9AF}" type="datetime1">
              <a:rPr lang="en-US" smtClean="0"/>
              <a:t>2/7/2018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C159898-4EF8-4E6B-A1E4-98796ED5057C}" type="datetime1">
              <a:rPr lang="en-US" smtClean="0"/>
              <a:t>2/7/2018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0880874E-36A5-4A32-97A2-621997A4060A}" type="datetime1">
              <a:rPr lang="en-US" smtClean="0"/>
              <a:t>2/7/2018</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E0A0467-7302-4CE5-85E3-F01FA4185BF5}" type="datetime1">
              <a:rPr lang="en-US" smtClean="0"/>
              <a:t>2/7/2018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1604219D-E117-4B38-9A81-599AA9B519C0}" type="datetime1">
              <a:rPr lang="en-US" smtClean="0"/>
              <a:t>2/7/2018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1E9D1F0F-91B6-409D-BFC0-0EBDB66C66E9}" type="datetime1">
              <a:rPr lang="en-US" smtClean="0"/>
              <a:t>2/7/2018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CC99F75-3084-47BE-84B3-BFEAC1A53E11}" type="datetime1">
              <a:rPr lang="en-US" smtClean="0"/>
              <a:t>2/7/2018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Helen Diller Family</a:t>
            </a:r>
          </a:p>
          <a:p>
            <a:r>
              <a:rPr lang="en-US" sz="900" dirty="0" smtClean="0">
                <a:solidFill>
                  <a:schemeClr val="bg1"/>
                </a:solidFill>
                <a:latin typeface="+mj-lt"/>
              </a:rPr>
              <a:t>Comprehensive </a:t>
            </a:r>
            <a:br>
              <a:rPr lang="en-US" sz="900" dirty="0" smtClean="0">
                <a:solidFill>
                  <a:schemeClr val="bg1"/>
                </a:solidFill>
                <a:latin typeface="+mj-lt"/>
              </a:rPr>
            </a:br>
            <a:r>
              <a:rPr lang="en-US" sz="900" dirty="0" smtClean="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School</a:t>
            </a:r>
            <a:br>
              <a:rPr lang="en-US" sz="900" dirty="0" smtClean="0">
                <a:solidFill>
                  <a:schemeClr val="bg1"/>
                </a:solidFill>
                <a:latin typeface="+mj-lt"/>
              </a:rPr>
            </a:br>
            <a:r>
              <a:rPr lang="en-US" sz="900" dirty="0" smtClean="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AIDS Research</a:t>
            </a:r>
            <a:r>
              <a:rPr lang="en-US" sz="900" baseline="0" dirty="0" smtClean="0">
                <a:solidFill>
                  <a:schemeClr val="bg1"/>
                </a:solidFill>
                <a:latin typeface="+mj-lt"/>
              </a:rPr>
              <a:t> Institute at UCSF</a:t>
            </a:r>
            <a:endParaRPr lang="en-US" sz="900" dirty="0" smtClean="0">
              <a:solidFill>
                <a:schemeClr val="bg1"/>
              </a:solidFill>
              <a:latin typeface="+mj-lt"/>
            </a:endParaRPr>
          </a:p>
        </p:txBody>
      </p:sp>
      <p:pic>
        <p:nvPicPr>
          <p:cNvPr id="19" name="Picture 18"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4237968806"/>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2AA8C3E-D170-4510-AF65-556D8182C91A}" type="datetime1">
              <a:rPr lang="en-US" smtClean="0"/>
              <a:t>2/7/2018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DDFE21B9-8C0A-4B21-9B16-D113E4205576}" type="datetime1">
              <a:rPr lang="en-US" smtClean="0"/>
              <a:t>2/7/2018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Open Plan at UCSF Change Support Project </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532FFE1-E8B8-479A-B3A8-E1C2B4811E0A}"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54AEF38-DA82-4330-856F-85574DBF9E6A}"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D98951A-ADA5-4F8F-A834-619F4FE21055}" type="datetime1">
              <a:rPr lang="en-US" smtClean="0"/>
              <a:t>2/7/2018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C64AA85-CAD0-4B61-ADD8-173CE946EE45}" type="datetime1">
              <a:rPr lang="en-US" smtClean="0"/>
              <a:t>2/7/2018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883E039-1F9B-450C-9AF2-D056CF6DB8AA}" type="datetime1">
              <a:rPr lang="en-US" smtClean="0"/>
              <a:t>2/7/2018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4E1219A-420A-476D-9623-32570EE5DD01}" type="datetime1">
              <a:rPr lang="en-US" smtClean="0"/>
              <a:t>2/7/2018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BDCC8D6-A35A-4F02-9F59-ABD5E8CCCFCF}" type="datetime1">
              <a:rPr lang="en-US" smtClean="0"/>
              <a:t>2/7/2018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EA9E8B-30DC-4B2C-BFCB-BC216E0A891E}" type="datetime1">
              <a:rPr lang="en-US" smtClean="0"/>
              <a:t>2/7/2018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204329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2298281"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schemeClr val="bg1"/>
                  </a:solidFill>
                  <a:latin typeface="+mj-lt"/>
                </a:rPr>
                <a:t>Partner </a:t>
              </a:r>
              <a:br>
                <a:rPr lang="en-US" sz="1400" dirty="0" smtClean="0">
                  <a:solidFill>
                    <a:schemeClr val="bg1"/>
                  </a:solidFill>
                  <a:latin typeface="+mj-lt"/>
                </a:rPr>
              </a:br>
              <a:r>
                <a:rPr lang="en-US" sz="1400" dirty="0" smtClean="0">
                  <a:solidFill>
                    <a:schemeClr val="bg1"/>
                  </a:solidFill>
                  <a:latin typeface="+mj-lt"/>
                </a:rPr>
                <a:t>Logo</a:t>
              </a:r>
            </a:p>
          </p:txBody>
        </p:sp>
      </p:grpSp>
      <p:pic>
        <p:nvPicPr>
          <p:cNvPr id="17" name="Picture 16"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971756925"/>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5F207AB1-7BB2-4C18-9F0B-332216320906}" type="datetime1">
              <a:rPr lang="en-US" smtClean="0"/>
              <a:t>2/7/2018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29393C9A-FDBF-45B5-9760-D606E21033E6}" type="datetime1">
              <a:rPr lang="en-US" smtClean="0"/>
              <a:t>2/7/2018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4.e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4.emf"/><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0E41FE8F-6C76-4026-AE30-A4D4644DA6D4}" type="datetime1">
              <a:rPr lang="en-US" smtClean="0"/>
              <a:t>2/7/2018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Open Plan at UCSF Change Support Project </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31" r:id="rId24"/>
  </p:sldLayoutIdLst>
  <p:transition>
    <p:fade/>
  </p:transition>
  <p:timing>
    <p:tnLst>
      <p:par>
        <p:cTn id="1" dur="indefinite" restart="never" nodeType="tmRoot"/>
      </p:par>
    </p:tnLst>
  </p:timing>
  <p:hf hd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AA356-06C0-48B3-86E1-B2A9EC9B83F9}" type="datetime1">
              <a:rPr lang="en-US" smtClean="0"/>
              <a:t>2/7/2018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 Plan at UCSF Change Support Project </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47553-7BFB-41F9-BAE1-5A05B10BC35C}" type="slidenum">
              <a:rPr lang="en-US" smtClean="0"/>
              <a:pPr/>
              <a:t>‹#›</a:t>
            </a:fld>
            <a:endParaRPr lang="en-US"/>
          </a:p>
        </p:txBody>
      </p:sp>
    </p:spTree>
    <p:extLst>
      <p:ext uri="{BB962C8B-B14F-4D97-AF65-F5344CB8AC3E}">
        <p14:creationId xmlns:p14="http://schemas.microsoft.com/office/powerpoint/2010/main" val="3104221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CBD4516-7AD2-4FF6-A314-ECEF134E827F}" type="datetime1">
              <a:rPr lang="en-US" smtClean="0"/>
              <a:t>2/7/2018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p:fade/>
  </p:transition>
  <p:timing>
    <p:tnLst>
      <p:par>
        <p:cTn id="1" dur="indefinite" restart="never" nodeType="tmRoot"/>
      </p:par>
    </p:tnLst>
  </p:timing>
  <p:hf hdr="0" dt="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1020D8C-C630-40E9-8B9B-3FE68832E3C6}" type="datetime1">
              <a:rPr lang="en-US" smtClean="0"/>
              <a:t>2/7/2018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Open Plan at UCSF Change Support Project </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p:fade/>
  </p:transition>
  <p:timing>
    <p:tnLst>
      <p:par>
        <p:cTn id="1" dur="indefinite" restart="never" nodeType="tmRoot"/>
      </p:par>
    </p:tnLst>
  </p:timing>
  <p:hf hd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space.ucsf.edu/open-plan-change-support-project"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notesSlide" Target="../notesSlides/notesSlide17.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slideLayout" Target="../slideLayouts/slideLayout14.xml"/><Relationship Id="rId8"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hyperlink" Target="https://mycommute.ucsf.edu/#/" TargetMode="External"/><Relationship Id="rId3" Type="http://schemas.openxmlformats.org/officeDocument/2006/relationships/hyperlink" Target="http://space.ucsf.edu/" TargetMode="External"/><Relationship Id="rId7" Type="http://schemas.openxmlformats.org/officeDocument/2006/relationships/hyperlink" Target="https://campuslifeservices.ucsf.edu/transportation/services/shuttles"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s://space.ucsf.edu/records-information-management" TargetMode="External"/><Relationship Id="rId11" Type="http://schemas.openxmlformats.org/officeDocument/2006/relationships/hyperlink" Target="http://www.chasecenter.com/" TargetMode="External"/><Relationship Id="rId5" Type="http://schemas.openxmlformats.org/officeDocument/2006/relationships/hyperlink" Target="https://space.ucsf.edu/open-plan-change-support-project" TargetMode="External"/><Relationship Id="rId10" Type="http://schemas.openxmlformats.org/officeDocument/2006/relationships/hyperlink" Target="http://campuslifeservices.ucsf.edu/upload/facilities/files/guide_to_services_2017-2018.pdf" TargetMode="External"/><Relationship Id="rId4" Type="http://schemas.openxmlformats.org/officeDocument/2006/relationships/hyperlink" Target="mailto:space@ucsf.edu" TargetMode="External"/><Relationship Id="rId9" Type="http://schemas.openxmlformats.org/officeDocument/2006/relationships/hyperlink" Target="http://campuslifeservices.ucsf.edu/cls/initiativ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space.ucsf.edu/records-information-management"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mailto:Cristina.Morrison@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2504552"/>
            <a:ext cx="6576108" cy="560153"/>
          </a:xfrm>
        </p:spPr>
        <p:txBody>
          <a:bodyPr/>
          <a:lstStyle/>
          <a:p>
            <a:r>
              <a:rPr lang="en-US" sz="3200" dirty="0" smtClean="0"/>
              <a:t>Open Plan at UCSF</a:t>
            </a:r>
            <a:endParaRPr lang="en-US" sz="3200" dirty="0"/>
          </a:p>
        </p:txBody>
      </p:sp>
      <p:sp>
        <p:nvSpPr>
          <p:cNvPr id="3" name="Text Placeholder 2"/>
          <p:cNvSpPr>
            <a:spLocks noGrp="1"/>
          </p:cNvSpPr>
          <p:nvPr>
            <p:ph type="body" idx="1"/>
          </p:nvPr>
        </p:nvSpPr>
        <p:spPr/>
        <p:txBody>
          <a:bodyPr/>
          <a:lstStyle/>
          <a:p>
            <a:r>
              <a:rPr lang="en-US" sz="3200" dirty="0" smtClean="0"/>
              <a:t>Change Support for Change Agents</a:t>
            </a:r>
            <a:endParaRPr lang="en-US" sz="3200" dirty="0"/>
          </a:p>
        </p:txBody>
      </p:sp>
      <p:sp>
        <p:nvSpPr>
          <p:cNvPr id="13" name="Text Placeholder 12"/>
          <p:cNvSpPr>
            <a:spLocks noGrp="1"/>
          </p:cNvSpPr>
          <p:nvPr>
            <p:ph type="body" sz="quarter" idx="10"/>
          </p:nvPr>
        </p:nvSpPr>
        <p:spPr>
          <a:xfrm>
            <a:off x="746125" y="4002307"/>
            <a:ext cx="6478588" cy="406400"/>
          </a:xfrm>
        </p:spPr>
        <p:txBody>
          <a:bodyPr/>
          <a:lstStyle/>
          <a:p>
            <a:r>
              <a:rPr lang="en-US" i="1" dirty="0" smtClean="0">
                <a:latin typeface="+mn-lt"/>
              </a:rPr>
              <a:t>Town Hall Meetings</a:t>
            </a:r>
          </a:p>
          <a:p>
            <a:r>
              <a:rPr lang="en-US" i="1" dirty="0" smtClean="0">
                <a:latin typeface="+mn-lt"/>
              </a:rPr>
              <a:t>February 1, 2018, HSW 303</a:t>
            </a:r>
          </a:p>
          <a:p>
            <a:r>
              <a:rPr lang="en-US" i="1" dirty="0" smtClean="0">
                <a:latin typeface="+mn-lt"/>
              </a:rPr>
              <a:t>February 6, 2018, Genentech Hall N 114</a:t>
            </a:r>
            <a:endParaRPr lang="en-US" dirty="0"/>
          </a:p>
        </p:txBody>
      </p:sp>
    </p:spTree>
    <p:extLst>
      <p:ext uri="{BB962C8B-B14F-4D97-AF65-F5344CB8AC3E}">
        <p14:creationId xmlns:p14="http://schemas.microsoft.com/office/powerpoint/2010/main" val="364183597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smtClean="0"/>
              <a:t>Where can I find information?</a:t>
            </a:r>
            <a:endParaRPr lang="en-US" dirty="0"/>
          </a:p>
        </p:txBody>
      </p:sp>
      <p:sp>
        <p:nvSpPr>
          <p:cNvPr id="3" name="Content Placeholder 2"/>
          <p:cNvSpPr>
            <a:spLocks noGrp="1"/>
          </p:cNvSpPr>
          <p:nvPr>
            <p:ph idx="1"/>
          </p:nvPr>
        </p:nvSpPr>
        <p:spPr>
          <a:xfrm>
            <a:off x="729161" y="1545382"/>
            <a:ext cx="7593204" cy="4011502"/>
          </a:xfrm>
        </p:spPr>
        <p:txBody>
          <a:bodyPr/>
          <a:lstStyle/>
          <a:p>
            <a:r>
              <a:rPr lang="en-US" sz="2000" dirty="0" smtClean="0">
                <a:hlinkClick r:id="rId3"/>
              </a:rPr>
              <a:t>https</a:t>
            </a:r>
            <a:r>
              <a:rPr lang="en-US" sz="2000" dirty="0">
                <a:hlinkClick r:id="rId3"/>
              </a:rPr>
              <a:t>://</a:t>
            </a:r>
            <a:r>
              <a:rPr lang="en-US" sz="2000" dirty="0" smtClean="0">
                <a:hlinkClick r:id="rId3"/>
              </a:rPr>
              <a:t>space.ucsf.edu/open-plan-change-support-project</a:t>
            </a:r>
            <a:r>
              <a:rPr lang="en-US" sz="2000" dirty="0" smtClean="0"/>
              <a:t> </a:t>
            </a:r>
          </a:p>
          <a:p>
            <a:r>
              <a:rPr lang="en-US" sz="2000" dirty="0" smtClean="0"/>
              <a:t>Change Agents Group on Chatter</a:t>
            </a:r>
          </a:p>
          <a:p>
            <a:r>
              <a:rPr lang="en-US" sz="2000" dirty="0" smtClean="0"/>
              <a:t>Email updates will be sent after the town halls</a:t>
            </a:r>
          </a:p>
          <a:p>
            <a:pPr marL="0" indent="0">
              <a:buNone/>
            </a:pPr>
            <a:r>
              <a:rPr lang="en-US" sz="2000" b="1" i="1" dirty="0" smtClean="0"/>
              <a:t>What is the timeline</a:t>
            </a:r>
            <a:r>
              <a:rPr lang="en-US" sz="2000" b="1" i="1" dirty="0"/>
              <a:t> </a:t>
            </a:r>
            <a:r>
              <a:rPr lang="en-US" sz="2000" b="1" i="1" dirty="0" smtClean="0"/>
              <a:t>between now – Summer 2018?</a:t>
            </a:r>
          </a:p>
          <a:p>
            <a:r>
              <a:rPr lang="en-US" sz="2000" dirty="0" smtClean="0"/>
              <a:t>February 2018: Town Halls with Change Agents.</a:t>
            </a:r>
          </a:p>
          <a:p>
            <a:r>
              <a:rPr lang="en-US" sz="2000" dirty="0" smtClean="0"/>
              <a:t>February – March: Open Plan Document Management Workshops with Carolyn Tuft.</a:t>
            </a:r>
          </a:p>
          <a:p>
            <a:r>
              <a:rPr lang="en-US" sz="2000" dirty="0" smtClean="0"/>
              <a:t>Spring 2018 – Summer 2018: develop presentations, schedule meetings with departments/units, provide ongoing</a:t>
            </a:r>
            <a:r>
              <a:rPr lang="en-US" sz="2000" dirty="0"/>
              <a:t> </a:t>
            </a:r>
            <a:r>
              <a:rPr lang="en-US" sz="2000" dirty="0" smtClean="0"/>
              <a:t>building project updates, ongoing partnering with partners in REPCAPS (Real Estate, Planning &amp; Capital Programs).</a:t>
            </a:r>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10</a:t>
            </a:fld>
            <a:endParaRPr lang="en-US" dirty="0"/>
          </a:p>
        </p:txBody>
      </p:sp>
    </p:spTree>
    <p:extLst>
      <p:ext uri="{BB962C8B-B14F-4D97-AF65-F5344CB8AC3E}">
        <p14:creationId xmlns:p14="http://schemas.microsoft.com/office/powerpoint/2010/main" val="413622032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smtClean="0"/>
              <a:t>What’s Next? </a:t>
            </a:r>
            <a:endParaRPr lang="en-US"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11</a:t>
            </a:fld>
            <a:endParaRPr lang="en-US" dirty="0"/>
          </a:p>
        </p:txBody>
      </p:sp>
      <p:pic>
        <p:nvPicPr>
          <p:cNvPr id="4" name="Content Placeholder 3"/>
          <p:cNvPicPr>
            <a:picLocks noGrp="1" noChangeAspect="1"/>
          </p:cNvPicPr>
          <p:nvPr>
            <p:ph idx="1"/>
          </p:nvPr>
        </p:nvPicPr>
        <p:blipFill>
          <a:blip r:embed="rId3"/>
          <a:stretch>
            <a:fillRect/>
          </a:stretch>
        </p:blipFill>
        <p:spPr>
          <a:xfrm>
            <a:off x="181456" y="3021497"/>
            <a:ext cx="8989733" cy="3167268"/>
          </a:xfrm>
          <a:prstGeom prst="rect">
            <a:avLst/>
          </a:prstGeom>
        </p:spPr>
      </p:pic>
      <p:sp>
        <p:nvSpPr>
          <p:cNvPr id="15" name="TextBox 14"/>
          <p:cNvSpPr txBox="1"/>
          <p:nvPr/>
        </p:nvSpPr>
        <p:spPr>
          <a:xfrm>
            <a:off x="358009" y="1321904"/>
            <a:ext cx="9173897" cy="215443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mj-lt"/>
              </a:rPr>
              <a:t>Leadership presentations</a:t>
            </a:r>
          </a:p>
          <a:p>
            <a:pPr marL="285750" indent="-285750">
              <a:buFont typeface="Arial" panose="020B0604020202020204" pitchFamily="34" charset="0"/>
              <a:buChar char="•"/>
            </a:pPr>
            <a:r>
              <a:rPr lang="en-US" sz="2000" dirty="0" smtClean="0">
                <a:latin typeface="+mj-lt"/>
              </a:rPr>
              <a:t>By late summer, finalize tools and equipment </a:t>
            </a:r>
          </a:p>
          <a:p>
            <a:pPr marL="285750" indent="-285750">
              <a:buFont typeface="Arial" panose="020B0604020202020204" pitchFamily="34" charset="0"/>
              <a:buChar char="•"/>
            </a:pPr>
            <a:r>
              <a:rPr lang="en-US" sz="2000" dirty="0" smtClean="0">
                <a:latin typeface="+mj-lt"/>
              </a:rPr>
              <a:t>Present conference room management recommendations to leadership</a:t>
            </a:r>
          </a:p>
          <a:p>
            <a:pPr marL="285750" indent="-285750">
              <a:buFont typeface="Arial" panose="020B0604020202020204" pitchFamily="34" charset="0"/>
              <a:buChar char="•"/>
            </a:pPr>
            <a:r>
              <a:rPr lang="en-US" sz="2000" dirty="0" smtClean="0">
                <a:latin typeface="+mj-lt"/>
              </a:rPr>
              <a:t>Develop budgets for shared services funding model</a:t>
            </a:r>
          </a:p>
          <a:p>
            <a:pPr marL="285750" indent="-285750">
              <a:buFont typeface="Arial" panose="020B0604020202020204" pitchFamily="34" charset="0"/>
              <a:buChar char="•"/>
            </a:pPr>
            <a:endParaRPr lang="en-US" dirty="0"/>
          </a:p>
          <a:p>
            <a:endParaRPr lang="en-US" dirty="0" smtClean="0"/>
          </a:p>
          <a:p>
            <a:endParaRPr lang="en-US" dirty="0"/>
          </a:p>
        </p:txBody>
      </p:sp>
    </p:spTree>
    <p:extLst>
      <p:ext uri="{BB962C8B-B14F-4D97-AF65-F5344CB8AC3E}">
        <p14:creationId xmlns:p14="http://schemas.microsoft.com/office/powerpoint/2010/main" val="38095964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smtClean="0"/>
              <a:t>Clinical Sciences Building Project Update </a:t>
            </a:r>
            <a:endParaRPr lang="en-US" dirty="0"/>
          </a:p>
        </p:txBody>
      </p:sp>
      <p:sp>
        <p:nvSpPr>
          <p:cNvPr id="3" name="Content Placeholder 2"/>
          <p:cNvSpPr>
            <a:spLocks noGrp="1"/>
          </p:cNvSpPr>
          <p:nvPr>
            <p:ph idx="1"/>
          </p:nvPr>
        </p:nvSpPr>
        <p:spPr>
          <a:xfrm>
            <a:off x="729161" y="1545382"/>
            <a:ext cx="7392863" cy="4011502"/>
          </a:xfrm>
        </p:spPr>
        <p:txBody>
          <a:bodyPr/>
          <a:lstStyle/>
          <a:p>
            <a:pPr marL="0" indent="0">
              <a:buNone/>
            </a:pPr>
            <a:endParaRPr lang="en-US" sz="2000" dirty="0" smtClean="0"/>
          </a:p>
          <a:p>
            <a:pPr marL="0" indent="0">
              <a:buNone/>
            </a:pPr>
            <a:endParaRPr lang="en-US" sz="2000" dirty="0" smtClean="0"/>
          </a:p>
          <a:p>
            <a:pPr marL="0" indent="0">
              <a:buNone/>
            </a:pPr>
            <a:r>
              <a:rPr lang="en-US" sz="2000" dirty="0" smtClean="0"/>
              <a:t>​</a:t>
            </a:r>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60" y="1218086"/>
            <a:ext cx="7929065" cy="4969723"/>
          </a:xfrm>
          <a:prstGeom prst="rect">
            <a:avLst/>
          </a:prstGeom>
        </p:spPr>
      </p:pic>
    </p:spTree>
    <p:extLst>
      <p:ext uri="{BB962C8B-B14F-4D97-AF65-F5344CB8AC3E}">
        <p14:creationId xmlns:p14="http://schemas.microsoft.com/office/powerpoint/2010/main" val="347201213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5992"/>
          </a:xfrm>
        </p:spPr>
        <p:txBody>
          <a:bodyPr/>
          <a:lstStyle/>
          <a:p>
            <a:r>
              <a:rPr lang="en-US" dirty="0" smtClean="0"/>
              <a:t>CSB Project Update</a:t>
            </a:r>
            <a:br>
              <a:rPr lang="en-US" dirty="0" smtClean="0"/>
            </a:br>
            <a:r>
              <a:rPr lang="en-US" i="1" dirty="0" smtClean="0"/>
              <a:t>Amenities </a:t>
            </a:r>
            <a:endParaRPr lang="en-US" i="1" dirty="0"/>
          </a:p>
        </p:txBody>
      </p:sp>
      <p:sp>
        <p:nvSpPr>
          <p:cNvPr id="3" name="Content Placeholder 2"/>
          <p:cNvSpPr>
            <a:spLocks noGrp="1"/>
          </p:cNvSpPr>
          <p:nvPr>
            <p:ph idx="1"/>
          </p:nvPr>
        </p:nvSpPr>
        <p:spPr>
          <a:xfrm>
            <a:off x="729161" y="1545382"/>
            <a:ext cx="7392863" cy="4011502"/>
          </a:xfrm>
        </p:spPr>
        <p:txBody>
          <a:bodyPr/>
          <a:lstStyle/>
          <a:p>
            <a:pPr marL="0" indent="0">
              <a:buNone/>
            </a:pPr>
            <a:endParaRPr lang="en-US" sz="2000" dirty="0" smtClean="0"/>
          </a:p>
          <a:p>
            <a:pPr marL="0" indent="0">
              <a:buNone/>
            </a:pPr>
            <a:r>
              <a:rPr lang="en-US" sz="2000" dirty="0" smtClean="0"/>
              <a:t>​</a:t>
            </a:r>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13</a:t>
            </a:fld>
            <a:endParaRPr lang="en-US" dirty="0"/>
          </a:p>
        </p:txBody>
      </p:sp>
      <p:sp>
        <p:nvSpPr>
          <p:cNvPr id="5" name="Rectangle 4"/>
          <p:cNvSpPr/>
          <p:nvPr/>
        </p:nvSpPr>
        <p:spPr>
          <a:xfrm>
            <a:off x="604070" y="1831710"/>
            <a:ext cx="7824313" cy="4508927"/>
          </a:xfrm>
          <a:prstGeom prst="rect">
            <a:avLst/>
          </a:prstGeom>
        </p:spPr>
        <p:txBody>
          <a:bodyPr wrap="square">
            <a:spAutoFit/>
          </a:bodyPr>
          <a:lstStyle/>
          <a:p>
            <a:pPr marL="342900" indent="-342900">
              <a:buFont typeface="Arial" panose="020B0604020202020204" pitchFamily="34" charset="0"/>
              <a:buChar char="•"/>
            </a:pPr>
            <a:r>
              <a:rPr lang="en-US" sz="1900" dirty="0" smtClean="0">
                <a:latin typeface="+mj-lt"/>
              </a:rPr>
              <a:t>New pass-through will connect Parnassus Ave. to Saunders Court.</a:t>
            </a:r>
          </a:p>
          <a:p>
            <a:pPr marL="342900" indent="-342900">
              <a:buFont typeface="Arial" panose="020B0604020202020204" pitchFamily="34" charset="0"/>
              <a:buChar char="•"/>
            </a:pPr>
            <a:r>
              <a:rPr lang="en-US" sz="1900" dirty="0" smtClean="0">
                <a:latin typeface="+mj-lt"/>
              </a:rPr>
              <a:t>Lower level </a:t>
            </a:r>
            <a:r>
              <a:rPr lang="en-US" sz="1900" dirty="0">
                <a:latin typeface="+mj-lt"/>
              </a:rPr>
              <a:t>and </a:t>
            </a:r>
            <a:r>
              <a:rPr lang="en-US" sz="1900" dirty="0" smtClean="0">
                <a:latin typeface="+mj-lt"/>
              </a:rPr>
              <a:t>first floor </a:t>
            </a:r>
            <a:r>
              <a:rPr lang="en-US" sz="1900" dirty="0">
                <a:latin typeface="+mj-lt"/>
              </a:rPr>
              <a:t>will feature </a:t>
            </a:r>
            <a:r>
              <a:rPr lang="en-US" sz="1900" dirty="0" smtClean="0">
                <a:latin typeface="+mj-lt"/>
              </a:rPr>
              <a:t>multi-purpose spaces with cutting </a:t>
            </a:r>
            <a:r>
              <a:rPr lang="en-US" sz="1900" dirty="0">
                <a:latin typeface="+mj-lt"/>
              </a:rPr>
              <a:t>edge technology managed by Educational Technology Services.</a:t>
            </a:r>
          </a:p>
          <a:p>
            <a:pPr marL="342900" indent="-342900">
              <a:buFont typeface="Arial" panose="020B0604020202020204" pitchFamily="34" charset="0"/>
              <a:buChar char="•"/>
            </a:pPr>
            <a:r>
              <a:rPr lang="en-US" sz="1900" dirty="0" smtClean="0">
                <a:latin typeface="+mj-lt"/>
              </a:rPr>
              <a:t>Floor plans are consistent with open plan objectives whereby workstations are along the windows and other rooms are on the interior. </a:t>
            </a:r>
            <a:endParaRPr lang="en-US" sz="1900" dirty="0">
              <a:latin typeface="+mj-lt"/>
            </a:endParaRPr>
          </a:p>
          <a:p>
            <a:pPr marL="342900" indent="-342900">
              <a:buFont typeface="Arial" panose="020B0604020202020204" pitchFamily="34" charset="0"/>
              <a:buChar char="•"/>
            </a:pPr>
            <a:r>
              <a:rPr lang="en-US" sz="1900" dirty="0">
                <a:latin typeface="+mj-lt"/>
              </a:rPr>
              <a:t>Shared conference rooms will be available throughout the building. </a:t>
            </a:r>
            <a:endParaRPr lang="en-US" sz="1900" dirty="0" smtClean="0">
              <a:latin typeface="+mj-lt"/>
            </a:endParaRPr>
          </a:p>
          <a:p>
            <a:pPr marL="342900" indent="-342900">
              <a:buFont typeface="Arial" panose="020B0604020202020204" pitchFamily="34" charset="0"/>
              <a:buChar char="•"/>
            </a:pPr>
            <a:r>
              <a:rPr lang="en-US" sz="1900" dirty="0" smtClean="0">
                <a:latin typeface="+mj-lt"/>
              </a:rPr>
              <a:t>Lactation room for nursing mothers.</a:t>
            </a:r>
          </a:p>
          <a:p>
            <a:pPr marL="342900" indent="-342900">
              <a:buFont typeface="Arial" panose="020B0604020202020204" pitchFamily="34" charset="0"/>
              <a:buChar char="•"/>
            </a:pPr>
            <a:r>
              <a:rPr lang="en-US" sz="1900" dirty="0" smtClean="0">
                <a:latin typeface="+mj-lt"/>
              </a:rPr>
              <a:t>Access to food, gymnasium and other amenities at the Parnassus campus.</a:t>
            </a:r>
          </a:p>
          <a:p>
            <a:pPr marL="342900" indent="-342900">
              <a:buFont typeface="Arial" panose="020B0604020202020204" pitchFamily="34" charset="0"/>
              <a:buChar char="•"/>
            </a:pPr>
            <a:r>
              <a:rPr lang="en-US" sz="1900" dirty="0" smtClean="0">
                <a:latin typeface="+mj-lt"/>
              </a:rPr>
              <a:t>Mount </a:t>
            </a:r>
            <a:r>
              <a:rPr lang="en-US" sz="1900" dirty="0" err="1" smtClean="0">
                <a:latin typeface="+mj-lt"/>
              </a:rPr>
              <a:t>Sutro</a:t>
            </a:r>
            <a:r>
              <a:rPr lang="en-US" sz="1900" dirty="0" smtClean="0">
                <a:latin typeface="+mj-lt"/>
              </a:rPr>
              <a:t> hiking trails and local neighborhood shops and restaurants.</a:t>
            </a:r>
          </a:p>
          <a:p>
            <a:endParaRPr lang="en-US" sz="2000" dirty="0">
              <a:latin typeface="+mj-lt"/>
            </a:endParaRPr>
          </a:p>
          <a:p>
            <a:r>
              <a:rPr lang="en-US" sz="2000" b="1" i="1" dirty="0" smtClean="0">
                <a:latin typeface="+mj-lt"/>
              </a:rPr>
              <a:t>Project Email: CSB_Seismic@ucsf.edu</a:t>
            </a:r>
            <a:endParaRPr lang="en-US" sz="2000" b="1" i="1" dirty="0">
              <a:latin typeface="+mj-lt"/>
            </a:endParaRPr>
          </a:p>
        </p:txBody>
      </p:sp>
    </p:spTree>
    <p:extLst>
      <p:ext uri="{BB962C8B-B14F-4D97-AF65-F5344CB8AC3E}">
        <p14:creationId xmlns:p14="http://schemas.microsoft.com/office/powerpoint/2010/main" val="37256996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467820"/>
          </a:xfrm>
        </p:spPr>
        <p:txBody>
          <a:bodyPr/>
          <a:lstStyle/>
          <a:p>
            <a:r>
              <a:rPr lang="en-US" sz="2800" dirty="0" smtClean="0"/>
              <a:t>Center for Vision Neuroscience Update </a:t>
            </a:r>
            <a:r>
              <a:rPr lang="en-US" sz="2800" i="1" dirty="0" smtClean="0"/>
              <a:t>(on </a:t>
            </a:r>
            <a:r>
              <a:rPr lang="en-US" sz="2800" i="1" dirty="0" smtClean="0"/>
              <a:t>Block 33)</a:t>
            </a:r>
            <a:endParaRPr lang="en-US" sz="2800" i="1" dirty="0"/>
          </a:p>
        </p:txBody>
      </p:sp>
      <p:sp>
        <p:nvSpPr>
          <p:cNvPr id="3" name="Content Placeholder 2"/>
          <p:cNvSpPr>
            <a:spLocks noGrp="1"/>
          </p:cNvSpPr>
          <p:nvPr>
            <p:ph idx="1"/>
          </p:nvPr>
        </p:nvSpPr>
        <p:spPr>
          <a:xfrm>
            <a:off x="729161" y="1545382"/>
            <a:ext cx="7392863" cy="4011502"/>
          </a:xfrm>
        </p:spPr>
        <p:txBody>
          <a:bodyPr/>
          <a:lstStyle/>
          <a:p>
            <a:pPr marL="0" indent="0">
              <a:buNone/>
            </a:pPr>
            <a:endParaRPr lang="en-US" sz="2000" dirty="0" smtClean="0"/>
          </a:p>
          <a:p>
            <a:pPr marL="0" indent="0">
              <a:buNone/>
            </a:pPr>
            <a:endParaRPr lang="en-US" sz="2000" dirty="0" smtClean="0"/>
          </a:p>
          <a:p>
            <a:pPr marL="0" indent="0">
              <a:buNone/>
            </a:pPr>
            <a:r>
              <a:rPr lang="en-US" sz="2000" dirty="0" smtClean="0"/>
              <a:t>​</a:t>
            </a:r>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14</a:t>
            </a:fld>
            <a:endParaRPr lang="en-US" dirty="0"/>
          </a:p>
        </p:txBody>
      </p:sp>
      <p:sp>
        <p:nvSpPr>
          <p:cNvPr id="4" name="TextBox 3"/>
          <p:cNvSpPr txBox="1"/>
          <p:nvPr/>
        </p:nvSpPr>
        <p:spPr bwMode="auto">
          <a:xfrm>
            <a:off x="729161" y="1426464"/>
            <a:ext cx="7695511" cy="615553"/>
          </a:xfrm>
          <a:prstGeom prst="rect">
            <a:avLst/>
          </a:prstGeom>
          <a:noFill/>
          <a:ln w="19050" algn="ctr">
            <a:noFill/>
            <a:miter lim="800000"/>
            <a:headEnd/>
            <a:tailEnd/>
          </a:ln>
        </p:spPr>
        <p:txBody>
          <a:bodyPr wrap="square" lIns="0" tIns="0" rIns="0" bIns="0" rtlCol="0">
            <a:spAutoFit/>
          </a:bodyPr>
          <a:lstStyle/>
          <a:p>
            <a:endParaRPr lang="en-US" sz="2000" dirty="0"/>
          </a:p>
          <a:p>
            <a:endParaRPr lang="en-US" sz="2000" dirty="0" err="1"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69" y="1272986"/>
            <a:ext cx="8303093" cy="4670614"/>
          </a:xfrm>
          <a:prstGeom prst="rect">
            <a:avLst/>
          </a:prstGeom>
        </p:spPr>
      </p:pic>
    </p:spTree>
    <p:extLst>
      <p:ext uri="{BB962C8B-B14F-4D97-AF65-F5344CB8AC3E}">
        <p14:creationId xmlns:p14="http://schemas.microsoft.com/office/powerpoint/2010/main" val="122788508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834074"/>
          </a:xfrm>
        </p:spPr>
        <p:txBody>
          <a:bodyPr/>
          <a:lstStyle/>
          <a:p>
            <a:r>
              <a:rPr lang="en-US" sz="2800" dirty="0" smtClean="0"/>
              <a:t>UCSF Vision Neuroscience Center Project Update </a:t>
            </a:r>
            <a:r>
              <a:rPr lang="en-US" sz="2800" i="1" dirty="0"/>
              <a:t/>
            </a:r>
            <a:br>
              <a:rPr lang="en-US" sz="2800" i="1" dirty="0"/>
            </a:br>
            <a:r>
              <a:rPr lang="en-US" sz="2800" i="1" dirty="0" smtClean="0"/>
              <a:t>Amenities</a:t>
            </a:r>
            <a:endParaRPr lang="en-US" sz="2800" i="1" dirty="0"/>
          </a:p>
        </p:txBody>
      </p:sp>
      <p:sp>
        <p:nvSpPr>
          <p:cNvPr id="3" name="Content Placeholder 2"/>
          <p:cNvSpPr>
            <a:spLocks noGrp="1"/>
          </p:cNvSpPr>
          <p:nvPr>
            <p:ph idx="1"/>
          </p:nvPr>
        </p:nvSpPr>
        <p:spPr>
          <a:xfrm>
            <a:off x="729161" y="1667481"/>
            <a:ext cx="7392863" cy="4011502"/>
          </a:xfrm>
        </p:spPr>
        <p:txBody>
          <a:bodyPr/>
          <a:lstStyle/>
          <a:p>
            <a:pPr marL="0" indent="0">
              <a:buNone/>
            </a:pPr>
            <a:endParaRPr lang="en-US" sz="2000" dirty="0" smtClean="0"/>
          </a:p>
          <a:p>
            <a:pPr marL="0" indent="0">
              <a:buNone/>
            </a:pPr>
            <a:endParaRPr lang="en-US" sz="2000" dirty="0" smtClean="0"/>
          </a:p>
          <a:p>
            <a:pPr marL="0" indent="0">
              <a:buNone/>
            </a:pPr>
            <a:r>
              <a:rPr lang="en-US" sz="2000" dirty="0" smtClean="0"/>
              <a:t>​</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15</a:t>
            </a:fld>
            <a:endParaRPr lang="en-US" dirty="0"/>
          </a:p>
        </p:txBody>
      </p:sp>
      <p:sp>
        <p:nvSpPr>
          <p:cNvPr id="4" name="TextBox 3"/>
          <p:cNvSpPr txBox="1"/>
          <p:nvPr/>
        </p:nvSpPr>
        <p:spPr bwMode="auto">
          <a:xfrm>
            <a:off x="729161" y="1426463"/>
            <a:ext cx="7695511" cy="615553"/>
          </a:xfrm>
          <a:prstGeom prst="rect">
            <a:avLst/>
          </a:prstGeom>
          <a:noFill/>
          <a:ln w="19050" algn="ctr">
            <a:noFill/>
            <a:miter lim="800000"/>
            <a:headEnd/>
            <a:tailEnd/>
          </a:ln>
        </p:spPr>
        <p:txBody>
          <a:bodyPr wrap="square" lIns="0" tIns="0" rIns="0" bIns="0" rtlCol="0">
            <a:spAutoFit/>
          </a:bodyPr>
          <a:lstStyle/>
          <a:p>
            <a:endParaRPr lang="en-US" sz="2000" dirty="0"/>
          </a:p>
          <a:p>
            <a:endParaRPr lang="en-US" sz="2000" dirty="0" err="1" smtClean="0"/>
          </a:p>
        </p:txBody>
      </p:sp>
      <p:sp>
        <p:nvSpPr>
          <p:cNvPr id="8" name="Rectangle 7"/>
          <p:cNvSpPr/>
          <p:nvPr/>
        </p:nvSpPr>
        <p:spPr>
          <a:xfrm>
            <a:off x="658133" y="1734240"/>
            <a:ext cx="7837565" cy="4401205"/>
          </a:xfrm>
          <a:prstGeom prst="rect">
            <a:avLst/>
          </a:prstGeom>
        </p:spPr>
        <p:txBody>
          <a:bodyPr wrap="square">
            <a:spAutoFit/>
          </a:bodyPr>
          <a:lstStyle/>
          <a:p>
            <a:pPr marL="342900" indent="-342900">
              <a:buFont typeface="Arial" panose="020B0604020202020204" pitchFamily="34" charset="0"/>
              <a:buChar char="•"/>
            </a:pPr>
            <a:endParaRPr lang="en-US" sz="2000" dirty="0">
              <a:latin typeface="+mj-lt"/>
            </a:endParaRPr>
          </a:p>
          <a:p>
            <a:endParaRPr lang="en-US" sz="2000" b="1" i="1" dirty="0" smtClean="0">
              <a:latin typeface="+mj-lt"/>
            </a:endParaRPr>
          </a:p>
          <a:p>
            <a:endParaRPr lang="en-US" sz="2000" b="1" i="1" dirty="0">
              <a:latin typeface="+mj-lt"/>
            </a:endParaRPr>
          </a:p>
          <a:p>
            <a:endParaRPr lang="en-US" sz="2000" b="1" i="1" dirty="0" smtClean="0">
              <a:latin typeface="+mj-lt"/>
            </a:endParaRPr>
          </a:p>
          <a:p>
            <a:endParaRPr lang="en-US" sz="2000" b="1" i="1" dirty="0">
              <a:latin typeface="+mj-lt"/>
            </a:endParaRPr>
          </a:p>
          <a:p>
            <a:endParaRPr lang="en-US" sz="2000" b="1" i="1" dirty="0" smtClean="0">
              <a:latin typeface="+mj-lt"/>
            </a:endParaRPr>
          </a:p>
          <a:p>
            <a:endParaRPr lang="en-US" sz="2000" b="1" i="1" dirty="0">
              <a:latin typeface="+mj-lt"/>
            </a:endParaRPr>
          </a:p>
          <a:p>
            <a:endParaRPr lang="en-US" sz="2000" b="1" i="1" dirty="0" smtClean="0">
              <a:latin typeface="+mj-lt"/>
            </a:endParaRPr>
          </a:p>
          <a:p>
            <a:endParaRPr lang="en-US" sz="2000" b="1" i="1" dirty="0" smtClean="0">
              <a:latin typeface="+mj-lt"/>
            </a:endParaRPr>
          </a:p>
          <a:p>
            <a:endParaRPr lang="en-US" sz="2000" b="1" i="1" dirty="0">
              <a:latin typeface="+mj-lt"/>
            </a:endParaRPr>
          </a:p>
          <a:p>
            <a:endParaRPr lang="en-US" sz="2000" b="1" i="1" dirty="0" smtClean="0">
              <a:latin typeface="+mj-lt"/>
            </a:endParaRPr>
          </a:p>
          <a:p>
            <a:endParaRPr lang="en-US" sz="2000" b="1" i="1" dirty="0">
              <a:latin typeface="+mj-lt"/>
            </a:endParaRPr>
          </a:p>
          <a:p>
            <a:endParaRPr lang="en-US" sz="2000" b="1" i="1" dirty="0" smtClean="0">
              <a:latin typeface="+mj-lt"/>
            </a:endParaRPr>
          </a:p>
          <a:p>
            <a:r>
              <a:rPr lang="en-US" sz="2000" b="1" i="1" dirty="0" smtClean="0">
                <a:latin typeface="+mj-lt"/>
              </a:rPr>
              <a:t>Project Email: block33@ucsf.edu</a:t>
            </a:r>
          </a:p>
        </p:txBody>
      </p:sp>
      <p:sp>
        <p:nvSpPr>
          <p:cNvPr id="9" name="Rectangle 8"/>
          <p:cNvSpPr/>
          <p:nvPr/>
        </p:nvSpPr>
        <p:spPr>
          <a:xfrm>
            <a:off x="658133" y="1734240"/>
            <a:ext cx="7837565" cy="2246769"/>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mj-lt"/>
              </a:rPr>
              <a:t>Shared multi-purpose rooms on first and second floor.</a:t>
            </a:r>
          </a:p>
          <a:p>
            <a:pPr marL="342900" indent="-342900">
              <a:buFont typeface="Arial" panose="020B0604020202020204" pitchFamily="34" charset="0"/>
              <a:buChar char="•"/>
            </a:pPr>
            <a:r>
              <a:rPr lang="en-US" sz="2000" dirty="0" smtClean="0">
                <a:latin typeface="+mj-lt"/>
              </a:rPr>
              <a:t>Hotel Hub on third floor.</a:t>
            </a:r>
          </a:p>
          <a:p>
            <a:pPr marL="342900" lvl="0" indent="-342900">
              <a:buFont typeface="Arial" panose="020B0604020202020204" pitchFamily="34" charset="0"/>
              <a:buChar char="•"/>
            </a:pPr>
            <a:r>
              <a:rPr lang="en-US" sz="2000" dirty="0">
                <a:solidFill>
                  <a:srgbClr val="052049"/>
                </a:solidFill>
                <a:latin typeface="Arial"/>
              </a:rPr>
              <a:t>Lactation rooms for nursing </a:t>
            </a:r>
            <a:r>
              <a:rPr lang="en-US" sz="2000" dirty="0" smtClean="0">
                <a:solidFill>
                  <a:srgbClr val="052049"/>
                </a:solidFill>
                <a:latin typeface="Arial"/>
              </a:rPr>
              <a:t>mothers.</a:t>
            </a:r>
          </a:p>
          <a:p>
            <a:pPr marL="342900" lvl="0" indent="-342900">
              <a:buFont typeface="Arial" panose="020B0604020202020204" pitchFamily="34" charset="0"/>
              <a:buChar char="•"/>
            </a:pPr>
            <a:r>
              <a:rPr lang="en-US" sz="2000" dirty="0" smtClean="0">
                <a:latin typeface="+mj-lt"/>
              </a:rPr>
              <a:t>Indoor bike storage and showers.</a:t>
            </a:r>
          </a:p>
          <a:p>
            <a:pPr marL="342900" indent="-342900">
              <a:buFont typeface="Arial" panose="020B0604020202020204" pitchFamily="34" charset="0"/>
              <a:buChar char="•"/>
            </a:pPr>
            <a:r>
              <a:rPr lang="en-US" sz="2000" dirty="0" smtClean="0">
                <a:solidFill>
                  <a:srgbClr val="052049"/>
                </a:solidFill>
                <a:latin typeface="Arial"/>
              </a:rPr>
              <a:t>Café.</a:t>
            </a:r>
            <a:endParaRPr lang="en-US" sz="2000" dirty="0" smtClean="0">
              <a:latin typeface="+mj-lt"/>
            </a:endParaRPr>
          </a:p>
          <a:p>
            <a:pPr marL="342900" indent="-342900">
              <a:buFont typeface="Arial" panose="020B0604020202020204" pitchFamily="34" charset="0"/>
              <a:buChar char="•"/>
            </a:pPr>
            <a:r>
              <a:rPr lang="en-US" sz="2000" dirty="0" smtClean="0">
                <a:latin typeface="+mj-lt"/>
              </a:rPr>
              <a:t>Access to Mission Bay retail, gymnasium.</a:t>
            </a:r>
          </a:p>
          <a:p>
            <a:pPr marL="342900" indent="-342900">
              <a:buFont typeface="Arial" panose="020B0604020202020204" pitchFamily="34" charset="0"/>
              <a:buChar char="•"/>
            </a:pPr>
            <a:r>
              <a:rPr lang="en-US" sz="2000" dirty="0" smtClean="0">
                <a:latin typeface="+mj-lt"/>
              </a:rPr>
              <a:t>Local neighborhood shops and restaurants.</a:t>
            </a:r>
          </a:p>
        </p:txBody>
      </p:sp>
    </p:spTree>
    <p:extLst>
      <p:ext uri="{BB962C8B-B14F-4D97-AF65-F5344CB8AC3E}">
        <p14:creationId xmlns:p14="http://schemas.microsoft.com/office/powerpoint/2010/main" val="356693611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65" y="290946"/>
            <a:ext cx="3131384" cy="834074"/>
          </a:xfrm>
        </p:spPr>
        <p:txBody>
          <a:bodyPr/>
          <a:lstStyle/>
          <a:p>
            <a:r>
              <a:rPr lang="en-US" sz="2800" dirty="0" smtClean="0"/>
              <a:t>UCSF Mission Bay Construction</a:t>
            </a:r>
            <a:endParaRPr lang="en-US" sz="2800" i="1"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349" y="290946"/>
            <a:ext cx="5482967" cy="5839690"/>
          </a:xfrm>
          <a:prstGeom prst="rect">
            <a:avLst/>
          </a:prstGeom>
        </p:spPr>
      </p:pic>
    </p:spTree>
    <p:extLst>
      <p:ext uri="{BB962C8B-B14F-4D97-AF65-F5344CB8AC3E}">
        <p14:creationId xmlns:p14="http://schemas.microsoft.com/office/powerpoint/2010/main" val="89101838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6940" y="521188"/>
            <a:ext cx="6067426" cy="406265"/>
          </a:xfrm>
        </p:spPr>
        <p:txBody>
          <a:bodyPr/>
          <a:lstStyle/>
          <a:p>
            <a:r>
              <a:rPr lang="en-US" sz="2400" dirty="0"/>
              <a:t>Major Building </a:t>
            </a:r>
            <a:r>
              <a:rPr lang="en-US" sz="2400" i="1" dirty="0"/>
              <a:t>Estimated</a:t>
            </a:r>
            <a:r>
              <a:rPr lang="en-US" sz="2400" dirty="0"/>
              <a:t> Project Schedules</a:t>
            </a:r>
            <a:endParaRPr lang="en-US" sz="1350" dirty="0">
              <a:solidFill>
                <a:schemeClr val="accent6">
                  <a:lumMod val="75000"/>
                </a:schemeClr>
              </a:solidFill>
            </a:endParaRPr>
          </a:p>
        </p:txBody>
      </p:sp>
      <p:sp>
        <p:nvSpPr>
          <p:cNvPr id="4" name="Slide Number Placeholder 3"/>
          <p:cNvSpPr>
            <a:spLocks noGrp="1"/>
          </p:cNvSpPr>
          <p:nvPr>
            <p:ph type="sldNum" sz="quarter" idx="4"/>
          </p:nvPr>
        </p:nvSpPr>
        <p:spPr/>
        <p:txBody>
          <a:bodyPr/>
          <a:lstStyle/>
          <a:p>
            <a:fld id="{7BCC8D0D-EAEC-449D-9161-023DFF90F2E2}" type="slidenum">
              <a:rPr lang="en-US">
                <a:solidFill>
                  <a:srgbClr val="052049"/>
                </a:solidFill>
              </a:rPr>
              <a:pPr/>
              <a:t>17</a:t>
            </a:fld>
            <a:endParaRPr lang="en-US" dirty="0">
              <a:solidFill>
                <a:srgbClr val="052049"/>
              </a:solidFill>
            </a:endParaRPr>
          </a:p>
        </p:txBody>
      </p:sp>
      <p:sp>
        <p:nvSpPr>
          <p:cNvPr id="703" name="OTLSHAPE_TB_00000000000000000000000000000000_LeftEndCaps" hidden="1"/>
          <p:cNvSpPr txBox="1"/>
          <p:nvPr>
            <p:custDataLst>
              <p:tags r:id="rId2"/>
            </p:custDataLst>
          </p:nvPr>
        </p:nvSpPr>
        <p:spPr bwMode="auto">
          <a:xfrm>
            <a:off x="1333500" y="3829952"/>
            <a:ext cx="352425" cy="207749"/>
          </a:xfrm>
          <a:prstGeom prst="rect">
            <a:avLst/>
          </a:prstGeom>
          <a:noFill/>
          <a:ln w="19050" algn="ctr">
            <a:noFill/>
            <a:miter lim="800000"/>
            <a:headEnd/>
            <a:tailEnd/>
          </a:ln>
        </p:spPr>
        <p:txBody>
          <a:bodyPr vert="horz" wrap="square" lIns="0" tIns="0" rIns="0" bIns="0" rtlCol="0" anchor="ctr" anchorCtr="0">
            <a:spAutoFit/>
          </a:bodyPr>
          <a:lstStyle/>
          <a:p>
            <a:pPr algn="ctr"/>
            <a:r>
              <a:rPr lang="en-US" sz="1350" b="1">
                <a:solidFill>
                  <a:srgbClr val="C0504D"/>
                </a:solidFill>
                <a:latin typeface="Calibri" panose="020F0502020204030204" pitchFamily="34" charset="0"/>
              </a:rPr>
              <a:t>2015</a:t>
            </a:r>
            <a:endParaRPr lang="en-US" sz="1350" b="1" dirty="0" err="1">
              <a:solidFill>
                <a:srgbClr val="C0504D"/>
              </a:solidFill>
              <a:latin typeface="Calibri" panose="020F0502020204030204" pitchFamily="34" charset="0"/>
            </a:endParaRPr>
          </a:p>
        </p:txBody>
      </p:sp>
      <p:sp>
        <p:nvSpPr>
          <p:cNvPr id="704" name="OTLSHAPE_TB_00000000000000000000000000000000_RightEndCaps" hidden="1"/>
          <p:cNvSpPr txBox="1"/>
          <p:nvPr>
            <p:custDataLst>
              <p:tags r:id="rId3"/>
            </p:custDataLst>
          </p:nvPr>
        </p:nvSpPr>
        <p:spPr bwMode="auto">
          <a:xfrm>
            <a:off x="7462901" y="3829952"/>
            <a:ext cx="352425" cy="207749"/>
          </a:xfrm>
          <a:prstGeom prst="rect">
            <a:avLst/>
          </a:prstGeom>
          <a:noFill/>
          <a:ln w="19050" algn="ctr">
            <a:noFill/>
            <a:miter lim="800000"/>
            <a:headEnd/>
            <a:tailEnd/>
          </a:ln>
        </p:spPr>
        <p:txBody>
          <a:bodyPr vert="horz" wrap="square" lIns="0" tIns="0" rIns="0" bIns="0" rtlCol="0" anchor="ctr" anchorCtr="0">
            <a:spAutoFit/>
          </a:bodyPr>
          <a:lstStyle/>
          <a:p>
            <a:pPr algn="ctr"/>
            <a:r>
              <a:rPr lang="en-US" sz="1350" b="1">
                <a:solidFill>
                  <a:srgbClr val="C0504D"/>
                </a:solidFill>
                <a:latin typeface="Calibri" panose="020F0502020204030204" pitchFamily="34" charset="0"/>
              </a:rPr>
              <a:t>2020</a:t>
            </a:r>
            <a:endParaRPr lang="en-US" sz="1350" b="1" dirty="0" err="1">
              <a:solidFill>
                <a:srgbClr val="C0504D"/>
              </a:solidFill>
              <a:latin typeface="Calibri" panose="020F0502020204030204" pitchFamily="34" charset="0"/>
            </a:endParaRPr>
          </a:p>
        </p:txBody>
      </p:sp>
      <p:sp>
        <p:nvSpPr>
          <p:cNvPr id="708" name="OTLSHAPE_TB_00000000000000000000000000000000_TodayMarkerShape" hidden="1"/>
          <p:cNvSpPr/>
          <p:nvPr>
            <p:custDataLst>
              <p:tags r:id="rId4"/>
            </p:custDataLst>
          </p:nvPr>
        </p:nvSpPr>
        <p:spPr bwMode="auto">
          <a:xfrm>
            <a:off x="2096262" y="4076700"/>
            <a:ext cx="81643" cy="95250"/>
          </a:xfrm>
          <a:prstGeom prst="triangle">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09" name="OTLSHAPE_TB_00000000000000000000000000000000_TodayMarkerText" hidden="1"/>
          <p:cNvSpPr txBox="1"/>
          <p:nvPr>
            <p:custDataLst>
              <p:tags r:id="rId5"/>
            </p:custDataLst>
          </p:nvPr>
        </p:nvSpPr>
        <p:spPr bwMode="auto">
          <a:xfrm>
            <a:off x="2137082" y="4171950"/>
            <a:ext cx="0" cy="692497"/>
          </a:xfrm>
          <a:prstGeom prst="rect">
            <a:avLst/>
          </a:prstGeom>
          <a:noFill/>
          <a:ln w="19050" algn="ctr">
            <a:noFill/>
            <a:miter lim="800000"/>
            <a:headEnd/>
            <a:tailEnd/>
          </a:ln>
        </p:spPr>
        <p:txBody>
          <a:bodyPr vert="horz" wrap="square" lIns="0" tIns="0" rIns="0" bIns="0" rtlCol="0" anchor="ctr" anchorCtr="0">
            <a:spAutoFit/>
          </a:bodyPr>
          <a:lstStyle/>
          <a:p>
            <a:pPr algn="ctr"/>
            <a:r>
              <a:rPr lang="en-US" sz="900">
                <a:solidFill>
                  <a:srgbClr val="000000"/>
                </a:solidFill>
                <a:latin typeface="Calibri" panose="020F0502020204030204" pitchFamily="34" charset="0"/>
              </a:rPr>
              <a:t>Today</a:t>
            </a:r>
            <a:endParaRPr lang="en-US" sz="900" dirty="0" err="1">
              <a:solidFill>
                <a:srgbClr val="000000"/>
              </a:solidFill>
              <a:latin typeface="Calibri" panose="020F0502020204030204" pitchFamily="34" charset="0"/>
            </a:endParaRPr>
          </a:p>
        </p:txBody>
      </p:sp>
      <p:sp>
        <p:nvSpPr>
          <p:cNvPr id="749" name="OTLSHAPE_T_d81e28ceb82a4b348f0bf0216ee2e215_ShapePercentage" hidden="1"/>
          <p:cNvSpPr/>
          <p:nvPr>
            <p:custDataLst>
              <p:tags r:id="rId6"/>
            </p:custDataLst>
          </p:nvPr>
        </p:nvSpPr>
        <p:spPr bwMode="auto">
          <a:xfrm>
            <a:off x="2130907" y="2286000"/>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50" name="OTLSHAPE_T_d81e28ceb82a4b348f0bf0216ee2e215_Duration" hidden="1"/>
          <p:cNvSpPr txBox="1"/>
          <p:nvPr>
            <p:custDataLst>
              <p:tags r:id="rId7"/>
            </p:custDataLst>
          </p:nvPr>
        </p:nvSpPr>
        <p:spPr bwMode="auto">
          <a:xfrm>
            <a:off x="1143000" y="2286427"/>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945 days</a:t>
            </a:r>
            <a:endParaRPr lang="en-US" sz="750" dirty="0" err="1">
              <a:solidFill>
                <a:srgbClr val="C0504D"/>
              </a:solidFill>
              <a:latin typeface="Calibri" panose="020F0502020204030204" pitchFamily="34" charset="0"/>
            </a:endParaRPr>
          </a:p>
        </p:txBody>
      </p:sp>
      <p:sp>
        <p:nvSpPr>
          <p:cNvPr id="751" name="OTLSHAPE_T_d81e28ceb82a4b348f0bf0216ee2e215_TextPercentage" hidden="1"/>
          <p:cNvSpPr txBox="1"/>
          <p:nvPr>
            <p:custDataLst>
              <p:tags r:id="rId8"/>
            </p:custDataLst>
          </p:nvPr>
        </p:nvSpPr>
        <p:spPr bwMode="auto">
          <a:xfrm>
            <a:off x="1143000" y="2402269"/>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752" name="OTLSHAPE_T_d81e28ceb82a4b348f0bf0216ee2e215_JoinedDate" hidden="1"/>
          <p:cNvSpPr txBox="1"/>
          <p:nvPr>
            <p:custDataLst>
              <p:tags r:id="rId9"/>
            </p:custDataLst>
          </p:nvPr>
        </p:nvSpPr>
        <p:spPr bwMode="auto">
          <a:xfrm>
            <a:off x="1143000" y="2459978"/>
            <a:ext cx="847725"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5/20/2015 - 1/1/2019</a:t>
            </a:r>
            <a:endParaRPr lang="en-US" sz="750" dirty="0" err="1">
              <a:solidFill>
                <a:srgbClr val="1F497E"/>
              </a:solidFill>
              <a:latin typeface="Calibri" panose="020F0502020204030204" pitchFamily="34" charset="0"/>
            </a:endParaRPr>
          </a:p>
        </p:txBody>
      </p:sp>
      <p:sp>
        <p:nvSpPr>
          <p:cNvPr id="753" name="OTLSHAPE_T_d81e28ceb82a4b348f0bf0216ee2e215_StartDate" hidden="1"/>
          <p:cNvSpPr txBox="1"/>
          <p:nvPr>
            <p:custDataLst>
              <p:tags r:id="rId10"/>
            </p:custDataLst>
          </p:nvPr>
        </p:nvSpPr>
        <p:spPr bwMode="auto">
          <a:xfrm>
            <a:off x="1143000" y="251853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54" name="OTLSHAPE_T_d81e28ceb82a4b348f0bf0216ee2e215_EndDate" hidden="1"/>
          <p:cNvSpPr txBox="1"/>
          <p:nvPr>
            <p:custDataLst>
              <p:tags r:id="rId11"/>
            </p:custDataLst>
          </p:nvPr>
        </p:nvSpPr>
        <p:spPr bwMode="auto">
          <a:xfrm>
            <a:off x="1143000" y="251853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57" name="OTLSHAPE_T_b5fcec175ec7453c93c750c6f7a91dec_ShapePercentage" hidden="1"/>
          <p:cNvSpPr/>
          <p:nvPr>
            <p:custDataLst>
              <p:tags r:id="rId12"/>
            </p:custDataLst>
          </p:nvPr>
        </p:nvSpPr>
        <p:spPr bwMode="auto">
          <a:xfrm>
            <a:off x="3526182" y="2486025"/>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58" name="OTLSHAPE_T_b5fcec175ec7453c93c750c6f7a91dec_Duration" hidden="1"/>
          <p:cNvSpPr txBox="1"/>
          <p:nvPr>
            <p:custDataLst>
              <p:tags r:id="rId13"/>
            </p:custDataLst>
          </p:nvPr>
        </p:nvSpPr>
        <p:spPr bwMode="auto">
          <a:xfrm>
            <a:off x="1143000" y="2486452"/>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480 days</a:t>
            </a:r>
            <a:endParaRPr lang="en-US" sz="750" dirty="0" err="1">
              <a:solidFill>
                <a:srgbClr val="C0504D"/>
              </a:solidFill>
              <a:latin typeface="Calibri" panose="020F0502020204030204" pitchFamily="34" charset="0"/>
            </a:endParaRPr>
          </a:p>
        </p:txBody>
      </p:sp>
      <p:sp>
        <p:nvSpPr>
          <p:cNvPr id="759" name="OTLSHAPE_T_b5fcec175ec7453c93c750c6f7a91dec_TextPercentage" hidden="1"/>
          <p:cNvSpPr txBox="1"/>
          <p:nvPr>
            <p:custDataLst>
              <p:tags r:id="rId14"/>
            </p:custDataLst>
          </p:nvPr>
        </p:nvSpPr>
        <p:spPr bwMode="auto">
          <a:xfrm>
            <a:off x="1143000" y="2602294"/>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760" name="OTLSHAPE_T_b5fcec175ec7453c93c750c6f7a91dec_JoinedDate" hidden="1"/>
          <p:cNvSpPr txBox="1"/>
          <p:nvPr>
            <p:custDataLst>
              <p:tags r:id="rId15"/>
            </p:custDataLst>
          </p:nvPr>
        </p:nvSpPr>
        <p:spPr bwMode="auto">
          <a:xfrm>
            <a:off x="1143000" y="2602721"/>
            <a:ext cx="952500"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11/17/2016 - 9/19/2018</a:t>
            </a:r>
            <a:endParaRPr lang="en-US" sz="750" dirty="0" err="1">
              <a:solidFill>
                <a:srgbClr val="1F497E"/>
              </a:solidFill>
              <a:latin typeface="Calibri" panose="020F0502020204030204" pitchFamily="34" charset="0"/>
            </a:endParaRPr>
          </a:p>
        </p:txBody>
      </p:sp>
      <p:sp>
        <p:nvSpPr>
          <p:cNvPr id="761" name="OTLSHAPE_T_b5fcec175ec7453c93c750c6f7a91dec_StartDate" hidden="1"/>
          <p:cNvSpPr txBox="1"/>
          <p:nvPr>
            <p:custDataLst>
              <p:tags r:id="rId16"/>
            </p:custDataLst>
          </p:nvPr>
        </p:nvSpPr>
        <p:spPr bwMode="auto">
          <a:xfrm>
            <a:off x="1143000" y="2718562"/>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62" name="OTLSHAPE_T_b5fcec175ec7453c93c750c6f7a91dec_EndDate" hidden="1"/>
          <p:cNvSpPr txBox="1"/>
          <p:nvPr>
            <p:custDataLst>
              <p:tags r:id="rId17"/>
            </p:custDataLst>
          </p:nvPr>
        </p:nvSpPr>
        <p:spPr bwMode="auto">
          <a:xfrm>
            <a:off x="1143000" y="2718562"/>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65" name="OTLSHAPE_T_b924dfe0c3504785acdabd27d3416836_ShapePercentage" hidden="1"/>
          <p:cNvSpPr/>
          <p:nvPr>
            <p:custDataLst>
              <p:tags r:id="rId18"/>
            </p:custDataLst>
          </p:nvPr>
        </p:nvSpPr>
        <p:spPr bwMode="auto">
          <a:xfrm>
            <a:off x="3839927" y="2686050"/>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66" name="OTLSHAPE_T_b924dfe0c3504785acdabd27d3416836_Duration" hidden="1"/>
          <p:cNvSpPr txBox="1"/>
          <p:nvPr>
            <p:custDataLst>
              <p:tags r:id="rId19"/>
            </p:custDataLst>
          </p:nvPr>
        </p:nvSpPr>
        <p:spPr bwMode="auto">
          <a:xfrm>
            <a:off x="1143000" y="2686477"/>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541 days</a:t>
            </a:r>
            <a:endParaRPr lang="en-US" sz="750" dirty="0" err="1">
              <a:solidFill>
                <a:srgbClr val="C0504D"/>
              </a:solidFill>
              <a:latin typeface="Calibri" panose="020F0502020204030204" pitchFamily="34" charset="0"/>
            </a:endParaRPr>
          </a:p>
        </p:txBody>
      </p:sp>
      <p:sp>
        <p:nvSpPr>
          <p:cNvPr id="767" name="OTLSHAPE_T_b924dfe0c3504785acdabd27d3416836_TextPercentage" hidden="1"/>
          <p:cNvSpPr txBox="1"/>
          <p:nvPr>
            <p:custDataLst>
              <p:tags r:id="rId20"/>
            </p:custDataLst>
          </p:nvPr>
        </p:nvSpPr>
        <p:spPr bwMode="auto">
          <a:xfrm>
            <a:off x="1143000" y="2802319"/>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768" name="OTLSHAPE_T_b924dfe0c3504785acdabd27d3416836_JoinedDate" hidden="1"/>
          <p:cNvSpPr txBox="1"/>
          <p:nvPr>
            <p:custDataLst>
              <p:tags r:id="rId21"/>
            </p:custDataLst>
          </p:nvPr>
        </p:nvSpPr>
        <p:spPr bwMode="auto">
          <a:xfrm>
            <a:off x="1143000" y="2802746"/>
            <a:ext cx="904875"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3/20/2017 - 4/15/2019</a:t>
            </a:r>
            <a:endParaRPr lang="en-US" sz="750" dirty="0" err="1">
              <a:solidFill>
                <a:srgbClr val="1F497E"/>
              </a:solidFill>
              <a:latin typeface="Calibri" panose="020F0502020204030204" pitchFamily="34" charset="0"/>
            </a:endParaRPr>
          </a:p>
        </p:txBody>
      </p:sp>
      <p:sp>
        <p:nvSpPr>
          <p:cNvPr id="769" name="OTLSHAPE_T_b924dfe0c3504785acdabd27d3416836_StartDate" hidden="1"/>
          <p:cNvSpPr txBox="1"/>
          <p:nvPr>
            <p:custDataLst>
              <p:tags r:id="rId22"/>
            </p:custDataLst>
          </p:nvPr>
        </p:nvSpPr>
        <p:spPr bwMode="auto">
          <a:xfrm>
            <a:off x="1143000" y="291858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70" name="OTLSHAPE_T_b924dfe0c3504785acdabd27d3416836_EndDate" hidden="1"/>
          <p:cNvSpPr txBox="1"/>
          <p:nvPr>
            <p:custDataLst>
              <p:tags r:id="rId23"/>
            </p:custDataLst>
          </p:nvPr>
        </p:nvSpPr>
        <p:spPr bwMode="auto">
          <a:xfrm>
            <a:off x="1143000" y="291858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73" name="OTLSHAPE_T_a8b5d8b2371d40588677e978451d5ed9_ShapePercentage" hidden="1"/>
          <p:cNvSpPr/>
          <p:nvPr>
            <p:custDataLst>
              <p:tags r:id="rId24"/>
            </p:custDataLst>
          </p:nvPr>
        </p:nvSpPr>
        <p:spPr bwMode="auto">
          <a:xfrm>
            <a:off x="4038888" y="2886075"/>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74" name="OTLSHAPE_T_a8b5d8b2371d40588677e978451d5ed9_Duration" hidden="1"/>
          <p:cNvSpPr txBox="1"/>
          <p:nvPr>
            <p:custDataLst>
              <p:tags r:id="rId25"/>
            </p:custDataLst>
          </p:nvPr>
        </p:nvSpPr>
        <p:spPr bwMode="auto">
          <a:xfrm>
            <a:off x="1143000" y="2886502"/>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540 days</a:t>
            </a:r>
            <a:endParaRPr lang="en-US" sz="750" dirty="0" err="1">
              <a:solidFill>
                <a:srgbClr val="C0504D"/>
              </a:solidFill>
              <a:latin typeface="Calibri" panose="020F0502020204030204" pitchFamily="34" charset="0"/>
            </a:endParaRPr>
          </a:p>
        </p:txBody>
      </p:sp>
      <p:sp>
        <p:nvSpPr>
          <p:cNvPr id="775" name="OTLSHAPE_T_a8b5d8b2371d40588677e978451d5ed9_TextPercentage" hidden="1"/>
          <p:cNvSpPr txBox="1"/>
          <p:nvPr>
            <p:custDataLst>
              <p:tags r:id="rId26"/>
            </p:custDataLst>
          </p:nvPr>
        </p:nvSpPr>
        <p:spPr bwMode="auto">
          <a:xfrm>
            <a:off x="1143000" y="3002344"/>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776" name="OTLSHAPE_T_a8b5d8b2371d40588677e978451d5ed9_JoinedDate" hidden="1"/>
          <p:cNvSpPr txBox="1"/>
          <p:nvPr>
            <p:custDataLst>
              <p:tags r:id="rId27"/>
            </p:custDataLst>
          </p:nvPr>
        </p:nvSpPr>
        <p:spPr bwMode="auto">
          <a:xfrm>
            <a:off x="1143000" y="3060053"/>
            <a:ext cx="800100"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6/6/2017 - 7/1/2019</a:t>
            </a:r>
            <a:endParaRPr lang="en-US" sz="750" dirty="0" err="1">
              <a:solidFill>
                <a:srgbClr val="1F497E"/>
              </a:solidFill>
              <a:latin typeface="Calibri" panose="020F0502020204030204" pitchFamily="34" charset="0"/>
            </a:endParaRPr>
          </a:p>
        </p:txBody>
      </p:sp>
      <p:sp>
        <p:nvSpPr>
          <p:cNvPr id="777" name="OTLSHAPE_T_a8b5d8b2371d40588677e978451d5ed9_StartDate" hidden="1"/>
          <p:cNvSpPr txBox="1"/>
          <p:nvPr>
            <p:custDataLst>
              <p:tags r:id="rId28"/>
            </p:custDataLst>
          </p:nvPr>
        </p:nvSpPr>
        <p:spPr bwMode="auto">
          <a:xfrm>
            <a:off x="1143000" y="3118612"/>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78" name="OTLSHAPE_T_a8b5d8b2371d40588677e978451d5ed9_EndDate" hidden="1"/>
          <p:cNvSpPr txBox="1"/>
          <p:nvPr>
            <p:custDataLst>
              <p:tags r:id="rId29"/>
            </p:custDataLst>
          </p:nvPr>
        </p:nvSpPr>
        <p:spPr bwMode="auto">
          <a:xfrm>
            <a:off x="1143000" y="3118612"/>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81" name="OTLSHAPE_T_3b83c042b20d4d529319868994acecf0_ShapePercentage" hidden="1"/>
          <p:cNvSpPr/>
          <p:nvPr>
            <p:custDataLst>
              <p:tags r:id="rId30"/>
            </p:custDataLst>
          </p:nvPr>
        </p:nvSpPr>
        <p:spPr bwMode="auto">
          <a:xfrm>
            <a:off x="3822072" y="3086100"/>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82" name="OTLSHAPE_T_3b83c042b20d4d529319868994acecf0_Duration" hidden="1"/>
          <p:cNvSpPr txBox="1"/>
          <p:nvPr>
            <p:custDataLst>
              <p:tags r:id="rId31"/>
            </p:custDataLst>
          </p:nvPr>
        </p:nvSpPr>
        <p:spPr bwMode="auto">
          <a:xfrm>
            <a:off x="1143000" y="3086527"/>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370 days</a:t>
            </a:r>
            <a:endParaRPr lang="en-US" sz="750" dirty="0" err="1">
              <a:solidFill>
                <a:srgbClr val="C0504D"/>
              </a:solidFill>
              <a:latin typeface="Calibri" panose="020F0502020204030204" pitchFamily="34" charset="0"/>
            </a:endParaRPr>
          </a:p>
        </p:txBody>
      </p:sp>
      <p:sp>
        <p:nvSpPr>
          <p:cNvPr id="783" name="OTLSHAPE_T_3b83c042b20d4d529319868994acecf0_TextPercentage" hidden="1"/>
          <p:cNvSpPr txBox="1"/>
          <p:nvPr>
            <p:custDataLst>
              <p:tags r:id="rId32"/>
            </p:custDataLst>
          </p:nvPr>
        </p:nvSpPr>
        <p:spPr bwMode="auto">
          <a:xfrm>
            <a:off x="1143000" y="3202369"/>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784" name="OTLSHAPE_T_3b83c042b20d4d529319868994acecf0_JoinedDate" hidden="1"/>
          <p:cNvSpPr txBox="1"/>
          <p:nvPr>
            <p:custDataLst>
              <p:tags r:id="rId33"/>
            </p:custDataLst>
          </p:nvPr>
        </p:nvSpPr>
        <p:spPr bwMode="auto">
          <a:xfrm>
            <a:off x="1143000" y="3202796"/>
            <a:ext cx="904875"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3/13/2017 - 8/10/2018</a:t>
            </a:r>
            <a:endParaRPr lang="en-US" sz="750" dirty="0" err="1">
              <a:solidFill>
                <a:srgbClr val="1F497E"/>
              </a:solidFill>
              <a:latin typeface="Calibri" panose="020F0502020204030204" pitchFamily="34" charset="0"/>
            </a:endParaRPr>
          </a:p>
        </p:txBody>
      </p:sp>
      <p:sp>
        <p:nvSpPr>
          <p:cNvPr id="785" name="OTLSHAPE_T_3b83c042b20d4d529319868994acecf0_StartDate" hidden="1"/>
          <p:cNvSpPr txBox="1"/>
          <p:nvPr>
            <p:custDataLst>
              <p:tags r:id="rId34"/>
            </p:custDataLst>
          </p:nvPr>
        </p:nvSpPr>
        <p:spPr bwMode="auto">
          <a:xfrm>
            <a:off x="1143000" y="331863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86" name="OTLSHAPE_T_3b83c042b20d4d529319868994acecf0_EndDate" hidden="1"/>
          <p:cNvSpPr txBox="1"/>
          <p:nvPr>
            <p:custDataLst>
              <p:tags r:id="rId35"/>
            </p:custDataLst>
          </p:nvPr>
        </p:nvSpPr>
        <p:spPr bwMode="auto">
          <a:xfrm>
            <a:off x="1143000" y="331863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89" name="OTLSHAPE_T_cc41d8894e8f4dec91f4ab9961f4693a_ShapePercentage" hidden="1"/>
          <p:cNvSpPr/>
          <p:nvPr>
            <p:custDataLst>
              <p:tags r:id="rId36"/>
            </p:custDataLst>
          </p:nvPr>
        </p:nvSpPr>
        <p:spPr bwMode="auto">
          <a:xfrm>
            <a:off x="4105208" y="3286125"/>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90" name="OTLSHAPE_T_cc41d8894e8f4dec91f4ab9961f4693a_Duration" hidden="1"/>
          <p:cNvSpPr txBox="1"/>
          <p:nvPr>
            <p:custDataLst>
              <p:tags r:id="rId37"/>
            </p:custDataLst>
          </p:nvPr>
        </p:nvSpPr>
        <p:spPr bwMode="auto">
          <a:xfrm>
            <a:off x="1143000" y="3286552"/>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914 days</a:t>
            </a:r>
            <a:endParaRPr lang="en-US" sz="750" dirty="0" err="1">
              <a:solidFill>
                <a:srgbClr val="C0504D"/>
              </a:solidFill>
              <a:latin typeface="Calibri" panose="020F0502020204030204" pitchFamily="34" charset="0"/>
            </a:endParaRPr>
          </a:p>
        </p:txBody>
      </p:sp>
      <p:sp>
        <p:nvSpPr>
          <p:cNvPr id="791" name="OTLSHAPE_T_cc41d8894e8f4dec91f4ab9961f4693a_TextPercentage" hidden="1"/>
          <p:cNvSpPr txBox="1"/>
          <p:nvPr>
            <p:custDataLst>
              <p:tags r:id="rId38"/>
            </p:custDataLst>
          </p:nvPr>
        </p:nvSpPr>
        <p:spPr bwMode="auto">
          <a:xfrm>
            <a:off x="1143000" y="3402394"/>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792" name="OTLSHAPE_T_cc41d8894e8f4dec91f4ab9961f4693a_JoinedDate" hidden="1"/>
          <p:cNvSpPr txBox="1"/>
          <p:nvPr>
            <p:custDataLst>
              <p:tags r:id="rId39"/>
            </p:custDataLst>
          </p:nvPr>
        </p:nvSpPr>
        <p:spPr bwMode="auto">
          <a:xfrm>
            <a:off x="1143000" y="3402821"/>
            <a:ext cx="904875"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7/2/2017 - 12/31/2020</a:t>
            </a:r>
            <a:endParaRPr lang="en-US" sz="750" dirty="0" err="1">
              <a:solidFill>
                <a:srgbClr val="1F497E"/>
              </a:solidFill>
              <a:latin typeface="Calibri" panose="020F0502020204030204" pitchFamily="34" charset="0"/>
            </a:endParaRPr>
          </a:p>
        </p:txBody>
      </p:sp>
      <p:sp>
        <p:nvSpPr>
          <p:cNvPr id="793" name="OTLSHAPE_T_cc41d8894e8f4dec91f4ab9961f4693a_StartDate" hidden="1"/>
          <p:cNvSpPr txBox="1"/>
          <p:nvPr>
            <p:custDataLst>
              <p:tags r:id="rId40"/>
            </p:custDataLst>
          </p:nvPr>
        </p:nvSpPr>
        <p:spPr bwMode="auto">
          <a:xfrm>
            <a:off x="1143000" y="3518662"/>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94" name="OTLSHAPE_T_cc41d8894e8f4dec91f4ab9961f4693a_EndDate" hidden="1"/>
          <p:cNvSpPr txBox="1"/>
          <p:nvPr>
            <p:custDataLst>
              <p:tags r:id="rId41"/>
            </p:custDataLst>
          </p:nvPr>
        </p:nvSpPr>
        <p:spPr bwMode="auto">
          <a:xfrm>
            <a:off x="1143000" y="3518662"/>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797" name="OTLSHAPE_T_5d24221329804455b225b2dc83578a04_ShapePercentage" hidden="1"/>
          <p:cNvSpPr/>
          <p:nvPr>
            <p:custDataLst>
              <p:tags r:id="rId42"/>
            </p:custDataLst>
          </p:nvPr>
        </p:nvSpPr>
        <p:spPr bwMode="auto">
          <a:xfrm>
            <a:off x="3720041" y="3486150"/>
            <a:ext cx="0" cy="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prstClr val="white"/>
              </a:solidFill>
              <a:latin typeface="Arial"/>
            </a:endParaRPr>
          </a:p>
        </p:txBody>
      </p:sp>
      <p:sp>
        <p:nvSpPr>
          <p:cNvPr id="798" name="OTLSHAPE_T_5d24221329804455b225b2dc83578a04_Duration" hidden="1"/>
          <p:cNvSpPr txBox="1"/>
          <p:nvPr>
            <p:custDataLst>
              <p:tags r:id="rId43"/>
            </p:custDataLst>
          </p:nvPr>
        </p:nvSpPr>
        <p:spPr bwMode="auto">
          <a:xfrm>
            <a:off x="1143000" y="3486577"/>
            <a:ext cx="342900" cy="115416"/>
          </a:xfrm>
          <a:prstGeom prst="rect">
            <a:avLst/>
          </a:prstGeom>
          <a:noFill/>
          <a:ln w="19050" algn="ctr">
            <a:noFill/>
            <a:miter lim="800000"/>
            <a:headEnd/>
            <a:tailEnd/>
          </a:ln>
        </p:spPr>
        <p:txBody>
          <a:bodyPr vert="horz" wrap="square" lIns="0" tIns="0" rIns="0" bIns="0" rtlCol="0" anchor="ctr" anchorCtr="0">
            <a:spAutoFit/>
          </a:bodyPr>
          <a:lstStyle/>
          <a:p>
            <a:pPr algn="ctr"/>
            <a:r>
              <a:rPr lang="en-US" sz="750">
                <a:solidFill>
                  <a:srgbClr val="C0504D"/>
                </a:solidFill>
                <a:latin typeface="Calibri" panose="020F0502020204030204" pitchFamily="34" charset="0"/>
              </a:rPr>
              <a:t>564 days</a:t>
            </a:r>
            <a:endParaRPr lang="en-US" sz="750" dirty="0" err="1">
              <a:solidFill>
                <a:srgbClr val="C0504D"/>
              </a:solidFill>
              <a:latin typeface="Calibri" panose="020F0502020204030204" pitchFamily="34" charset="0"/>
            </a:endParaRPr>
          </a:p>
        </p:txBody>
      </p:sp>
      <p:sp>
        <p:nvSpPr>
          <p:cNvPr id="799" name="OTLSHAPE_T_5d24221329804455b225b2dc83578a04_TextPercentage" hidden="1"/>
          <p:cNvSpPr txBox="1"/>
          <p:nvPr>
            <p:custDataLst>
              <p:tags r:id="rId44"/>
            </p:custDataLst>
          </p:nvPr>
        </p:nvSpPr>
        <p:spPr bwMode="auto">
          <a:xfrm>
            <a:off x="1143000" y="3602419"/>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C0504D"/>
              </a:solidFill>
              <a:latin typeface="Calibri" panose="020F0502020204030204" pitchFamily="34" charset="0"/>
            </a:endParaRPr>
          </a:p>
        </p:txBody>
      </p:sp>
      <p:sp>
        <p:nvSpPr>
          <p:cNvPr id="800" name="OTLSHAPE_T_5d24221329804455b225b2dc83578a04_JoinedDate" hidden="1"/>
          <p:cNvSpPr txBox="1"/>
          <p:nvPr>
            <p:custDataLst>
              <p:tags r:id="rId45"/>
            </p:custDataLst>
          </p:nvPr>
        </p:nvSpPr>
        <p:spPr bwMode="auto">
          <a:xfrm>
            <a:off x="1143000" y="3660128"/>
            <a:ext cx="800100" cy="115416"/>
          </a:xfrm>
          <a:prstGeom prst="rect">
            <a:avLst/>
          </a:prstGeom>
          <a:noFill/>
          <a:ln w="19050" algn="ctr">
            <a:noFill/>
            <a:miter lim="800000"/>
            <a:headEnd/>
            <a:tailEnd/>
          </a:ln>
        </p:spPr>
        <p:txBody>
          <a:bodyPr vert="horz" wrap="square" lIns="0" tIns="0" rIns="0" bIns="0" rtlCol="0" anchor="ctr" anchorCtr="0">
            <a:spAutoFit/>
          </a:bodyPr>
          <a:lstStyle/>
          <a:p>
            <a:r>
              <a:rPr lang="en-US" sz="750">
                <a:solidFill>
                  <a:srgbClr val="1F497E"/>
                </a:solidFill>
                <a:latin typeface="Calibri" panose="020F0502020204030204" pitchFamily="34" charset="0"/>
              </a:rPr>
              <a:t>2/1/2017 - 4/1/2019</a:t>
            </a:r>
            <a:endParaRPr lang="en-US" sz="750" dirty="0" err="1">
              <a:solidFill>
                <a:srgbClr val="1F497E"/>
              </a:solidFill>
              <a:latin typeface="Calibri" panose="020F0502020204030204" pitchFamily="34" charset="0"/>
            </a:endParaRPr>
          </a:p>
        </p:txBody>
      </p:sp>
      <p:sp>
        <p:nvSpPr>
          <p:cNvPr id="801" name="OTLSHAPE_T_5d24221329804455b225b2dc83578a04_StartDate" hidden="1"/>
          <p:cNvSpPr txBox="1"/>
          <p:nvPr>
            <p:custDataLst>
              <p:tags r:id="rId46"/>
            </p:custDataLst>
          </p:nvPr>
        </p:nvSpPr>
        <p:spPr bwMode="auto">
          <a:xfrm>
            <a:off x="1143000" y="371868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802" name="OTLSHAPE_T_5d24221329804455b225b2dc83578a04_EndDate" hidden="1"/>
          <p:cNvSpPr txBox="1"/>
          <p:nvPr>
            <p:custDataLst>
              <p:tags r:id="rId47"/>
            </p:custDataLst>
          </p:nvPr>
        </p:nvSpPr>
        <p:spPr bwMode="auto">
          <a:xfrm>
            <a:off x="1143000" y="3718687"/>
            <a:ext cx="0" cy="115416"/>
          </a:xfrm>
          <a:prstGeom prst="rect">
            <a:avLst/>
          </a:prstGeom>
          <a:noFill/>
          <a:ln w="19050" algn="ctr">
            <a:noFill/>
            <a:miter lim="800000"/>
            <a:headEnd/>
            <a:tailEnd/>
          </a:ln>
        </p:spPr>
        <p:txBody>
          <a:bodyPr vert="horz" wrap="square" lIns="0" tIns="0" rIns="0" bIns="0" rtlCol="0" anchor="ctr" anchorCtr="0">
            <a:spAutoFit/>
          </a:bodyPr>
          <a:lstStyle/>
          <a:p>
            <a:pPr algn="ctr"/>
            <a:endParaRPr lang="en-US" sz="750" dirty="0" err="1">
              <a:solidFill>
                <a:srgbClr val="1F497E"/>
              </a:solidFill>
              <a:latin typeface="Calibri" panose="020F0502020204030204" pitchFamily="34" charset="0"/>
            </a:endParaRPr>
          </a:p>
        </p:txBody>
      </p:sp>
      <p:sp>
        <p:nvSpPr>
          <p:cNvPr id="6" name="TextBox 5"/>
          <p:cNvSpPr txBox="1"/>
          <p:nvPr/>
        </p:nvSpPr>
        <p:spPr bwMode="auto">
          <a:xfrm>
            <a:off x="604070" y="926927"/>
            <a:ext cx="6172200" cy="184666"/>
          </a:xfrm>
          <a:prstGeom prst="rect">
            <a:avLst/>
          </a:prstGeom>
          <a:noFill/>
          <a:ln w="19050" algn="ctr">
            <a:noFill/>
            <a:miter lim="800000"/>
            <a:headEnd/>
            <a:tailEnd/>
          </a:ln>
        </p:spPr>
        <p:txBody>
          <a:bodyPr wrap="square" lIns="0" tIns="0" rIns="0" bIns="0" rtlCol="0">
            <a:spAutoFit/>
          </a:bodyPr>
          <a:lstStyle/>
          <a:p>
            <a:r>
              <a:rPr lang="en-US" sz="1200" dirty="0">
                <a:latin typeface="+mj-lt"/>
              </a:rPr>
              <a:t>Timelines shown are for construction. All dates are subject to change. </a:t>
            </a:r>
          </a:p>
        </p:txBody>
      </p:sp>
      <p:sp>
        <p:nvSpPr>
          <p:cNvPr id="10" name="Footer Placeholder 9"/>
          <p:cNvSpPr>
            <a:spLocks noGrp="1"/>
          </p:cNvSpPr>
          <p:nvPr>
            <p:ph type="ftr" sz="quarter" idx="3"/>
          </p:nvPr>
        </p:nvSpPr>
        <p:spPr/>
        <p:txBody>
          <a:bodyPr/>
          <a:lstStyle/>
          <a:p>
            <a:r>
              <a:rPr lang="en-US" smtClean="0"/>
              <a:t>Open Plan at UCSF Change Support Project </a:t>
            </a:r>
            <a:endParaRPr lang="en-US" dirty="0"/>
          </a:p>
        </p:txBody>
      </p:sp>
      <p:graphicFrame>
        <p:nvGraphicFramePr>
          <p:cNvPr id="52" name="Table 51"/>
          <p:cNvGraphicFramePr>
            <a:graphicFrameLocks noGrp="1"/>
          </p:cNvGraphicFramePr>
          <p:nvPr>
            <p:extLst>
              <p:ext uri="{D42A27DB-BD31-4B8C-83A1-F6EECF244321}">
                <p14:modId xmlns:p14="http://schemas.microsoft.com/office/powerpoint/2010/main" val="3647504928"/>
              </p:ext>
            </p:extLst>
          </p:nvPr>
        </p:nvGraphicFramePr>
        <p:xfrm>
          <a:off x="496940" y="1333192"/>
          <a:ext cx="8550323" cy="4565155"/>
        </p:xfrm>
        <a:graphic>
          <a:graphicData uri="http://schemas.openxmlformats.org/drawingml/2006/table">
            <a:tbl>
              <a:tblPr firstRow="1" bandRow="1">
                <a:tableStyleId>{5C22544A-7EE6-4342-B048-85BDC9FD1C3A}</a:tableStyleId>
              </a:tblPr>
              <a:tblGrid>
                <a:gridCol w="1682031">
                  <a:extLst>
                    <a:ext uri="{9D8B030D-6E8A-4147-A177-3AD203B41FA5}">
                      <a16:colId xmlns:a16="http://schemas.microsoft.com/office/drawing/2014/main" val="20000"/>
                    </a:ext>
                  </a:extLst>
                </a:gridCol>
                <a:gridCol w="1717073">
                  <a:extLst>
                    <a:ext uri="{9D8B030D-6E8A-4147-A177-3AD203B41FA5}">
                      <a16:colId xmlns:a16="http://schemas.microsoft.com/office/drawing/2014/main" val="20001"/>
                    </a:ext>
                  </a:extLst>
                </a:gridCol>
                <a:gridCol w="1717073">
                  <a:extLst>
                    <a:ext uri="{9D8B030D-6E8A-4147-A177-3AD203B41FA5}">
                      <a16:colId xmlns:a16="http://schemas.microsoft.com/office/drawing/2014/main" val="20002"/>
                    </a:ext>
                  </a:extLst>
                </a:gridCol>
                <a:gridCol w="1717073">
                  <a:extLst>
                    <a:ext uri="{9D8B030D-6E8A-4147-A177-3AD203B41FA5}">
                      <a16:colId xmlns:a16="http://schemas.microsoft.com/office/drawing/2014/main" val="20003"/>
                    </a:ext>
                  </a:extLst>
                </a:gridCol>
                <a:gridCol w="1717073">
                  <a:extLst>
                    <a:ext uri="{9D8B030D-6E8A-4147-A177-3AD203B41FA5}">
                      <a16:colId xmlns:a16="http://schemas.microsoft.com/office/drawing/2014/main" val="20004"/>
                    </a:ext>
                  </a:extLst>
                </a:gridCol>
              </a:tblGrid>
              <a:tr h="525041">
                <a:tc>
                  <a:txBody>
                    <a:bodyPr/>
                    <a:lstStyle/>
                    <a:p>
                      <a:r>
                        <a:rPr lang="en-US" dirty="0" smtClean="0">
                          <a:solidFill>
                            <a:schemeClr val="bg1"/>
                          </a:solidFill>
                        </a:rPr>
                        <a:t>2016</a:t>
                      </a:r>
                      <a:endParaRPr lang="en-US"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smtClean="0">
                          <a:solidFill>
                            <a:schemeClr val="bg1"/>
                          </a:solidFill>
                        </a:rPr>
                        <a:t>2017</a:t>
                      </a:r>
                      <a:endParaRPr lang="en-US"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r>
                        <a:rPr lang="en-US" dirty="0" smtClean="0">
                          <a:solidFill>
                            <a:schemeClr val="bg1"/>
                          </a:solidFill>
                        </a:rPr>
                        <a:t>2018</a:t>
                      </a:r>
                      <a:endParaRPr lang="en-US"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r>
                        <a:rPr lang="en-US" dirty="0" smtClean="0">
                          <a:solidFill>
                            <a:schemeClr val="bg1"/>
                          </a:solidFill>
                        </a:rPr>
                        <a:t>2019</a:t>
                      </a:r>
                      <a:endParaRPr lang="en-US"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r>
                        <a:rPr lang="en-US" dirty="0" smtClean="0">
                          <a:solidFill>
                            <a:schemeClr val="bg1"/>
                          </a:solidFill>
                        </a:rPr>
                        <a:t>2020</a:t>
                      </a:r>
                      <a:endParaRPr lang="en-US"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85352">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1"/>
                  </a:ext>
                </a:extLst>
              </a:tr>
              <a:tr h="683358">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2"/>
                  </a:ext>
                </a:extLst>
              </a:tr>
              <a:tr h="692851">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692851">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endParaRPr lang="en-US">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4"/>
                  </a:ext>
                </a:extLst>
              </a:tr>
              <a:tr h="692851">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en-US" dirty="0">
                        <a:solidFill>
                          <a:schemeClr val="tx1"/>
                        </a:solidFill>
                      </a:endParaRPr>
                    </a:p>
                  </a:txBody>
                  <a:tcPr>
                    <a:solidFill>
                      <a:schemeClr val="bg1"/>
                    </a:solidFill>
                  </a:tcPr>
                </a:tc>
                <a:tc>
                  <a:txBody>
                    <a:bodyPr/>
                    <a:lstStyle/>
                    <a:p>
                      <a:endParaRPr lang="en-US" dirty="0">
                        <a:solidFill>
                          <a:schemeClr val="tx1"/>
                        </a:solidFill>
                      </a:endParaRPr>
                    </a:p>
                  </a:txBody>
                  <a:tcPr>
                    <a:solidFill>
                      <a:schemeClr val="bg1"/>
                    </a:solidFill>
                  </a:tcPr>
                </a:tc>
                <a:tc>
                  <a:txBody>
                    <a:bodyPr/>
                    <a:lstStyle/>
                    <a:p>
                      <a:endParaRPr lang="en-US" dirty="0">
                        <a:solidFill>
                          <a:schemeClr val="tx1"/>
                        </a:solidFill>
                      </a:endParaRPr>
                    </a:p>
                  </a:txBody>
                  <a:tcPr>
                    <a:solidFill>
                      <a:schemeClr val="bg1"/>
                    </a:solidFill>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692851">
                <a:tc>
                  <a:txBody>
                    <a:bodyPr/>
                    <a:lstStyle/>
                    <a:p>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3" name="Rectangle 52"/>
          <p:cNvSpPr/>
          <p:nvPr/>
        </p:nvSpPr>
        <p:spPr bwMode="auto">
          <a:xfrm>
            <a:off x="6141827" y="3238228"/>
            <a:ext cx="1430580" cy="356102"/>
          </a:xfrm>
          <a:prstGeom prst="rect">
            <a:avLst/>
          </a:prstGeom>
          <a:solidFill>
            <a:schemeClr val="accent1">
              <a:lumMod val="50000"/>
              <a:lumOff val="50000"/>
            </a:schemeClr>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UC Hall </a:t>
            </a:r>
            <a:r>
              <a:rPr lang="en-US" sz="1400" b="1" dirty="0" smtClean="0">
                <a:solidFill>
                  <a:prstClr val="white"/>
                </a:solidFill>
                <a:latin typeface="Garamond"/>
              </a:rPr>
              <a:t> Decant </a:t>
            </a:r>
            <a:endParaRPr lang="en-US" sz="1400" b="1" dirty="0">
              <a:solidFill>
                <a:prstClr val="white"/>
              </a:solidFill>
              <a:latin typeface="Garamond"/>
            </a:endParaRPr>
          </a:p>
        </p:txBody>
      </p:sp>
      <p:sp>
        <p:nvSpPr>
          <p:cNvPr id="55" name="TextBox 54"/>
          <p:cNvSpPr txBox="1"/>
          <p:nvPr/>
        </p:nvSpPr>
        <p:spPr bwMode="auto">
          <a:xfrm>
            <a:off x="505032" y="4678790"/>
            <a:ext cx="923330" cy="184666"/>
          </a:xfrm>
          <a:prstGeom prst="rect">
            <a:avLst/>
          </a:prstGeom>
          <a:noFill/>
          <a:ln w="19050" algn="ctr">
            <a:noFill/>
            <a:miter lim="800000"/>
            <a:headEnd/>
            <a:tailEnd/>
          </a:ln>
        </p:spPr>
        <p:txBody>
          <a:bodyPr wrap="none" lIns="0" tIns="0" rIns="0" bIns="0" rtlCol="0">
            <a:spAutoFit/>
          </a:bodyPr>
          <a:lstStyle/>
          <a:p>
            <a:r>
              <a:rPr lang="en-US" sz="1200" dirty="0">
                <a:solidFill>
                  <a:srgbClr val="052049"/>
                </a:solidFill>
                <a:latin typeface="Garamond"/>
              </a:rPr>
              <a:t>	</a:t>
            </a:r>
          </a:p>
        </p:txBody>
      </p:sp>
      <p:sp>
        <p:nvSpPr>
          <p:cNvPr id="56" name="Right Arrow 55"/>
          <p:cNvSpPr/>
          <p:nvPr/>
        </p:nvSpPr>
        <p:spPr bwMode="auto">
          <a:xfrm>
            <a:off x="512106" y="2881083"/>
            <a:ext cx="2114339" cy="365760"/>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Planning/Design</a:t>
            </a:r>
          </a:p>
        </p:txBody>
      </p:sp>
      <p:sp>
        <p:nvSpPr>
          <p:cNvPr id="57" name="Right Arrow 56"/>
          <p:cNvSpPr/>
          <p:nvPr/>
        </p:nvSpPr>
        <p:spPr bwMode="auto">
          <a:xfrm>
            <a:off x="512106" y="3674012"/>
            <a:ext cx="5162339" cy="365760"/>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Planning/Design</a:t>
            </a:r>
          </a:p>
        </p:txBody>
      </p:sp>
      <p:sp>
        <p:nvSpPr>
          <p:cNvPr id="58" name="Rectangle 57"/>
          <p:cNvSpPr/>
          <p:nvPr/>
        </p:nvSpPr>
        <p:spPr bwMode="auto">
          <a:xfrm>
            <a:off x="2862207" y="2506329"/>
            <a:ext cx="4212671" cy="338328"/>
          </a:xfrm>
          <a:prstGeom prst="rect">
            <a:avLst/>
          </a:prstGeom>
          <a:solidFill>
            <a:schemeClr val="accent6">
              <a:lumMod val="40000"/>
              <a:lumOff val="60000"/>
            </a:schemeClr>
          </a:solidFill>
          <a:ln w="19050" algn="ctr">
            <a:noFill/>
            <a:miter lim="800000"/>
            <a:headEnd/>
            <a:tailEnd/>
          </a:ln>
        </p:spPr>
        <p:txBody>
          <a:bodyPr wrap="none" rtlCol="0" anchor="ctr"/>
          <a:lstStyle/>
          <a:p>
            <a:pPr>
              <a:lnSpc>
                <a:spcPct val="90000"/>
              </a:lnSpc>
            </a:pPr>
            <a:r>
              <a:rPr lang="en-US" b="1" dirty="0">
                <a:latin typeface="Garamond"/>
              </a:rPr>
              <a:t>Block 33: </a:t>
            </a:r>
            <a:r>
              <a:rPr lang="en-US" b="1" dirty="0" smtClean="0">
                <a:latin typeface="Garamond"/>
              </a:rPr>
              <a:t>Center for Vision Neuroscience</a:t>
            </a:r>
            <a:endParaRPr lang="en-US" b="1" baseline="30000" dirty="0">
              <a:latin typeface="Garamond"/>
            </a:endParaRPr>
          </a:p>
        </p:txBody>
      </p:sp>
      <p:sp>
        <p:nvSpPr>
          <p:cNvPr id="59" name="Rectangle 58"/>
          <p:cNvSpPr/>
          <p:nvPr/>
        </p:nvSpPr>
        <p:spPr bwMode="auto">
          <a:xfrm>
            <a:off x="2626445" y="2899129"/>
            <a:ext cx="3545213" cy="339110"/>
          </a:xfrm>
          <a:prstGeom prst="rect">
            <a:avLst/>
          </a:prstGeom>
          <a:solidFill>
            <a:schemeClr val="accent6"/>
          </a:solidFill>
          <a:ln w="19050" algn="ctr">
            <a:noFill/>
            <a:miter lim="800000"/>
            <a:headEnd/>
            <a:tailEnd/>
          </a:ln>
        </p:spPr>
        <p:txBody>
          <a:bodyPr wrap="none" rtlCol="0" anchor="ctr"/>
          <a:lstStyle/>
          <a:p>
            <a:pPr>
              <a:lnSpc>
                <a:spcPct val="90000"/>
              </a:lnSpc>
            </a:pPr>
            <a:r>
              <a:rPr lang="en-US" sz="1600" b="1" dirty="0">
                <a:solidFill>
                  <a:prstClr val="white"/>
                </a:solidFill>
                <a:latin typeface="Garamond"/>
              </a:rPr>
              <a:t>Precision Cancer Medicine Bldg.</a:t>
            </a:r>
            <a:endParaRPr lang="en-US" sz="1600" b="1" baseline="30000" dirty="0">
              <a:solidFill>
                <a:prstClr val="white"/>
              </a:solidFill>
              <a:latin typeface="Garamond"/>
            </a:endParaRPr>
          </a:p>
        </p:txBody>
      </p:sp>
      <p:sp>
        <p:nvSpPr>
          <p:cNvPr id="60" name="Rectangle 59"/>
          <p:cNvSpPr/>
          <p:nvPr/>
        </p:nvSpPr>
        <p:spPr bwMode="auto">
          <a:xfrm>
            <a:off x="5674445" y="3665408"/>
            <a:ext cx="3372818" cy="339110"/>
          </a:xfrm>
          <a:prstGeom prst="rect">
            <a:avLst/>
          </a:prstGeom>
          <a:solidFill>
            <a:schemeClr val="accent6">
              <a:lumMod val="40000"/>
              <a:lumOff val="60000"/>
            </a:schemeClr>
          </a:solidFill>
          <a:ln w="19050" algn="ctr">
            <a:noFill/>
            <a:miter lim="800000"/>
            <a:headEnd/>
            <a:tailEnd/>
          </a:ln>
        </p:spPr>
        <p:txBody>
          <a:bodyPr wrap="none" rtlCol="0" anchor="ctr"/>
          <a:lstStyle/>
          <a:p>
            <a:pPr>
              <a:lnSpc>
                <a:spcPct val="90000"/>
              </a:lnSpc>
            </a:pPr>
            <a:r>
              <a:rPr lang="en-US" sz="1400" b="1" dirty="0" smtClean="0">
                <a:latin typeface="Garamond"/>
              </a:rPr>
              <a:t>UCSF Research </a:t>
            </a:r>
            <a:r>
              <a:rPr lang="en-US" sz="1400" b="1" dirty="0">
                <a:latin typeface="Garamond"/>
              </a:rPr>
              <a:t>&amp; Academic </a:t>
            </a:r>
            <a:r>
              <a:rPr lang="en-US" sz="1400" b="1" dirty="0" err="1" smtClean="0">
                <a:latin typeface="Garamond"/>
              </a:rPr>
              <a:t>Bldg</a:t>
            </a:r>
            <a:r>
              <a:rPr lang="en-US" sz="1400" b="1" dirty="0" smtClean="0">
                <a:latin typeface="Garamond"/>
              </a:rPr>
              <a:t> at ZSFG</a:t>
            </a:r>
            <a:endParaRPr lang="en-US" sz="1400" b="1" baseline="30000" dirty="0">
              <a:latin typeface="Garamond"/>
            </a:endParaRPr>
          </a:p>
        </p:txBody>
      </p:sp>
      <p:sp>
        <p:nvSpPr>
          <p:cNvPr id="61" name="Right Arrow 60"/>
          <p:cNvSpPr/>
          <p:nvPr/>
        </p:nvSpPr>
        <p:spPr bwMode="auto">
          <a:xfrm>
            <a:off x="515680" y="4119925"/>
            <a:ext cx="3325214" cy="365760"/>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Planning/Design</a:t>
            </a:r>
          </a:p>
        </p:txBody>
      </p:sp>
      <p:sp>
        <p:nvSpPr>
          <p:cNvPr id="62" name="Rectangle 61"/>
          <p:cNvSpPr/>
          <p:nvPr/>
        </p:nvSpPr>
        <p:spPr bwMode="auto">
          <a:xfrm>
            <a:off x="3840894" y="4109399"/>
            <a:ext cx="3505832" cy="339110"/>
          </a:xfrm>
          <a:prstGeom prst="rect">
            <a:avLst/>
          </a:prstGeom>
          <a:solidFill>
            <a:schemeClr val="accent6"/>
          </a:solidFill>
          <a:ln w="19050" algn="ctr">
            <a:noFill/>
            <a:miter lim="800000"/>
            <a:headEnd/>
            <a:tailEnd/>
          </a:ln>
        </p:spPr>
        <p:txBody>
          <a:bodyPr wrap="none" rtlCol="0" anchor="ctr"/>
          <a:lstStyle/>
          <a:p>
            <a:pPr>
              <a:lnSpc>
                <a:spcPct val="90000"/>
              </a:lnSpc>
            </a:pPr>
            <a:r>
              <a:rPr lang="en-US" sz="1200" b="1" dirty="0" smtClean="0">
                <a:solidFill>
                  <a:prstClr val="white"/>
                </a:solidFill>
                <a:latin typeface="Garamond"/>
              </a:rPr>
              <a:t>Child, Teen and Family Center &amp; Dept. Psychiatry</a:t>
            </a:r>
            <a:endParaRPr lang="en-US" sz="1200" b="1" baseline="30000" dirty="0">
              <a:solidFill>
                <a:prstClr val="white"/>
              </a:solidFill>
              <a:latin typeface="Garamond"/>
            </a:endParaRPr>
          </a:p>
        </p:txBody>
      </p:sp>
      <p:sp>
        <p:nvSpPr>
          <p:cNvPr id="63" name="Rectangle 62"/>
          <p:cNvSpPr/>
          <p:nvPr/>
        </p:nvSpPr>
        <p:spPr bwMode="auto">
          <a:xfrm>
            <a:off x="3114743" y="4510176"/>
            <a:ext cx="3960135" cy="339110"/>
          </a:xfrm>
          <a:prstGeom prst="rect">
            <a:avLst/>
          </a:prstGeom>
          <a:solidFill>
            <a:srgbClr val="F48024"/>
          </a:solidFill>
          <a:ln w="19050" algn="ctr">
            <a:noFill/>
            <a:miter lim="800000"/>
            <a:headEnd/>
            <a:tailEnd/>
          </a:ln>
        </p:spPr>
        <p:txBody>
          <a:bodyPr wrap="none" rtlCol="0" anchor="ctr"/>
          <a:lstStyle/>
          <a:p>
            <a:pPr>
              <a:lnSpc>
                <a:spcPct val="90000"/>
              </a:lnSpc>
            </a:pPr>
            <a:r>
              <a:rPr lang="en-US" sz="1400" b="1" dirty="0" smtClean="0">
                <a:solidFill>
                  <a:prstClr val="white"/>
                </a:solidFill>
              </a:rPr>
              <a:t>Joan </a:t>
            </a:r>
            <a:r>
              <a:rPr lang="en-US" sz="1400" b="1" dirty="0">
                <a:solidFill>
                  <a:prstClr val="white"/>
                </a:solidFill>
              </a:rPr>
              <a:t>and Sanford I. Weill Neurosciences Building</a:t>
            </a:r>
            <a:endParaRPr lang="en-US" sz="1400" b="1" baseline="30000" dirty="0">
              <a:solidFill>
                <a:prstClr val="white"/>
              </a:solidFill>
              <a:latin typeface="Garamond"/>
            </a:endParaRPr>
          </a:p>
        </p:txBody>
      </p:sp>
      <p:sp>
        <p:nvSpPr>
          <p:cNvPr id="64" name="Right Arrow 63"/>
          <p:cNvSpPr/>
          <p:nvPr/>
        </p:nvSpPr>
        <p:spPr bwMode="auto">
          <a:xfrm>
            <a:off x="505033" y="4505803"/>
            <a:ext cx="2590970" cy="365760"/>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Planning/Design</a:t>
            </a:r>
          </a:p>
        </p:txBody>
      </p:sp>
      <p:sp>
        <p:nvSpPr>
          <p:cNvPr id="65" name="Rectangle 64"/>
          <p:cNvSpPr/>
          <p:nvPr/>
        </p:nvSpPr>
        <p:spPr bwMode="auto">
          <a:xfrm>
            <a:off x="522990" y="2129337"/>
            <a:ext cx="6706759" cy="339110"/>
          </a:xfrm>
          <a:prstGeom prst="rect">
            <a:avLst/>
          </a:prstGeom>
          <a:solidFill>
            <a:schemeClr val="accent6">
              <a:lumMod val="40000"/>
              <a:lumOff val="60000"/>
            </a:schemeClr>
          </a:solidFill>
          <a:ln w="19050" algn="ctr">
            <a:noFill/>
            <a:miter lim="800000"/>
            <a:headEnd/>
            <a:tailEnd/>
          </a:ln>
        </p:spPr>
        <p:txBody>
          <a:bodyPr wrap="none" rtlCol="0" anchor="ctr"/>
          <a:lstStyle/>
          <a:p>
            <a:pPr>
              <a:lnSpc>
                <a:spcPct val="90000"/>
              </a:lnSpc>
            </a:pPr>
            <a:r>
              <a:rPr lang="en-US" b="1" dirty="0">
                <a:solidFill>
                  <a:srgbClr val="052049"/>
                </a:solidFill>
                <a:latin typeface="Garamond"/>
              </a:rPr>
              <a:t>CSB Retrofit and Renovation</a:t>
            </a:r>
            <a:endParaRPr lang="en-US" b="1" baseline="30000" dirty="0">
              <a:solidFill>
                <a:srgbClr val="052049"/>
              </a:solidFill>
              <a:latin typeface="Garamond"/>
            </a:endParaRPr>
          </a:p>
        </p:txBody>
      </p:sp>
      <p:sp>
        <p:nvSpPr>
          <p:cNvPr id="66" name="Right Arrow 65"/>
          <p:cNvSpPr/>
          <p:nvPr/>
        </p:nvSpPr>
        <p:spPr bwMode="auto">
          <a:xfrm>
            <a:off x="512105" y="2491688"/>
            <a:ext cx="2350102" cy="386229"/>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Planning/Design</a:t>
            </a:r>
          </a:p>
        </p:txBody>
      </p:sp>
      <p:sp>
        <p:nvSpPr>
          <p:cNvPr id="67" name="Rectangle 66"/>
          <p:cNvSpPr/>
          <p:nvPr/>
        </p:nvSpPr>
        <p:spPr bwMode="auto">
          <a:xfrm>
            <a:off x="5493214" y="1815188"/>
            <a:ext cx="2485472" cy="301859"/>
          </a:xfrm>
          <a:prstGeom prst="rect">
            <a:avLst/>
          </a:prstGeom>
          <a:solidFill>
            <a:schemeClr val="accent1">
              <a:lumMod val="50000"/>
              <a:lumOff val="50000"/>
            </a:schemeClr>
          </a:solidFill>
          <a:ln w="19050" algn="ctr">
            <a:noFill/>
            <a:miter lim="800000"/>
            <a:headEnd/>
            <a:tailEnd/>
          </a:ln>
        </p:spPr>
        <p:txBody>
          <a:bodyPr wrap="none" rtlCol="0" anchor="ctr"/>
          <a:lstStyle/>
          <a:p>
            <a:pPr>
              <a:lnSpc>
                <a:spcPct val="90000"/>
              </a:lnSpc>
            </a:pPr>
            <a:r>
              <a:rPr lang="en-US" sz="1600" b="1" dirty="0">
                <a:solidFill>
                  <a:prstClr val="white"/>
                </a:solidFill>
                <a:latin typeface="Garamond"/>
              </a:rPr>
              <a:t>Vacate Laurel Heights</a:t>
            </a:r>
            <a:endParaRPr lang="en-US" sz="1600" b="1" baseline="30000" dirty="0">
              <a:solidFill>
                <a:prstClr val="white"/>
              </a:solidFill>
              <a:latin typeface="Garamond"/>
            </a:endParaRPr>
          </a:p>
        </p:txBody>
      </p:sp>
      <p:sp>
        <p:nvSpPr>
          <p:cNvPr id="68" name="Right Arrow 67"/>
          <p:cNvSpPr/>
          <p:nvPr/>
        </p:nvSpPr>
        <p:spPr bwMode="auto">
          <a:xfrm>
            <a:off x="539848" y="4940048"/>
            <a:ext cx="2810471" cy="365760"/>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a:solidFill>
                  <a:prstClr val="white"/>
                </a:solidFill>
                <a:latin typeface="Garamond"/>
              </a:rPr>
              <a:t>Planning/Design</a:t>
            </a:r>
          </a:p>
        </p:txBody>
      </p:sp>
      <p:sp>
        <p:nvSpPr>
          <p:cNvPr id="69" name="Rectangle 68"/>
          <p:cNvSpPr/>
          <p:nvPr/>
        </p:nvSpPr>
        <p:spPr bwMode="auto">
          <a:xfrm>
            <a:off x="3350319" y="4937298"/>
            <a:ext cx="3304429" cy="339110"/>
          </a:xfrm>
          <a:prstGeom prst="rect">
            <a:avLst/>
          </a:prstGeom>
          <a:solidFill>
            <a:srgbClr val="F48024"/>
          </a:solidFill>
          <a:ln w="19050" algn="ctr">
            <a:noFill/>
            <a:miter lim="800000"/>
            <a:headEnd/>
            <a:tailEnd/>
          </a:ln>
        </p:spPr>
        <p:txBody>
          <a:bodyPr wrap="none" rtlCol="0" anchor="ctr"/>
          <a:lstStyle/>
          <a:p>
            <a:pPr>
              <a:lnSpc>
                <a:spcPct val="90000"/>
              </a:lnSpc>
            </a:pPr>
            <a:r>
              <a:rPr lang="en-US" sz="1200" b="1" dirty="0" smtClean="0">
                <a:solidFill>
                  <a:prstClr val="white"/>
                </a:solidFill>
                <a:latin typeface="Garamond"/>
              </a:rPr>
              <a:t>MN Street Graduate &amp; Student Trainee Housing</a:t>
            </a:r>
            <a:endParaRPr lang="en-US" sz="1200" b="1" baseline="30000" dirty="0">
              <a:solidFill>
                <a:prstClr val="white"/>
              </a:solidFill>
              <a:latin typeface="Garamond"/>
            </a:endParaRPr>
          </a:p>
        </p:txBody>
      </p:sp>
      <p:sp>
        <p:nvSpPr>
          <p:cNvPr id="70" name="Right Arrow 69"/>
          <p:cNvSpPr/>
          <p:nvPr/>
        </p:nvSpPr>
        <p:spPr bwMode="auto">
          <a:xfrm>
            <a:off x="2862208" y="5376158"/>
            <a:ext cx="978687" cy="365760"/>
          </a:xfrm>
          <a:prstGeom prst="rightArrow">
            <a:avLst/>
          </a:prstGeom>
          <a:solidFill>
            <a:schemeClr val="accent1"/>
          </a:solidFill>
          <a:ln w="19050" algn="ctr">
            <a:noFill/>
            <a:miter lim="800000"/>
            <a:headEnd/>
            <a:tailEnd/>
          </a:ln>
        </p:spPr>
        <p:txBody>
          <a:bodyPr wrap="none" rtlCol="0" anchor="ctr"/>
          <a:lstStyle/>
          <a:p>
            <a:pPr>
              <a:lnSpc>
                <a:spcPct val="90000"/>
              </a:lnSpc>
            </a:pPr>
            <a:r>
              <a:rPr lang="en-US" sz="1400" b="1" dirty="0" smtClean="0">
                <a:solidFill>
                  <a:prstClr val="white"/>
                </a:solidFill>
                <a:latin typeface="Garamond"/>
              </a:rPr>
              <a:t>Planning</a:t>
            </a:r>
            <a:endParaRPr lang="en-US" sz="1400" b="1" dirty="0">
              <a:solidFill>
                <a:prstClr val="white"/>
              </a:solidFill>
              <a:latin typeface="Garamond"/>
            </a:endParaRPr>
          </a:p>
        </p:txBody>
      </p:sp>
      <p:sp>
        <p:nvSpPr>
          <p:cNvPr id="71" name="Rectangle 70"/>
          <p:cNvSpPr/>
          <p:nvPr/>
        </p:nvSpPr>
        <p:spPr bwMode="auto">
          <a:xfrm>
            <a:off x="3872653" y="5355445"/>
            <a:ext cx="2590512" cy="339110"/>
          </a:xfrm>
          <a:prstGeom prst="rect">
            <a:avLst/>
          </a:prstGeom>
          <a:solidFill>
            <a:schemeClr val="accent6">
              <a:lumMod val="40000"/>
              <a:lumOff val="60000"/>
            </a:schemeClr>
          </a:solidFill>
          <a:ln w="19050" algn="ctr">
            <a:noFill/>
            <a:miter lim="800000"/>
            <a:headEnd/>
            <a:tailEnd/>
          </a:ln>
        </p:spPr>
        <p:txBody>
          <a:bodyPr wrap="none" rtlCol="0" anchor="ctr"/>
          <a:lstStyle/>
          <a:p>
            <a:pPr>
              <a:lnSpc>
                <a:spcPct val="90000"/>
              </a:lnSpc>
            </a:pPr>
            <a:r>
              <a:rPr lang="en-US" sz="1200" b="1" dirty="0" smtClean="0">
                <a:latin typeface="Garamond"/>
              </a:rPr>
              <a:t>HDFCC Mount Zion to Mission Hall</a:t>
            </a:r>
            <a:endParaRPr lang="en-US" sz="1200" b="1" baseline="30000" dirty="0">
              <a:latin typeface="Garamond"/>
            </a:endParaRPr>
          </a:p>
        </p:txBody>
      </p:sp>
    </p:spTree>
    <p:custDataLst>
      <p:tags r:id="rId1"/>
    </p:custDataLst>
    <p:extLst>
      <p:ext uri="{BB962C8B-B14F-4D97-AF65-F5344CB8AC3E}">
        <p14:creationId xmlns:p14="http://schemas.microsoft.com/office/powerpoint/2010/main" val="224743043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8928" y="1375952"/>
            <a:ext cx="8725071" cy="5246027"/>
          </a:xfrm>
        </p:spPr>
        <p:txBody>
          <a:bodyPr>
            <a:normAutofit/>
          </a:bodyPr>
          <a:lstStyle/>
          <a:p>
            <a:pPr marL="0" indent="0">
              <a:lnSpc>
                <a:spcPct val="110000"/>
              </a:lnSpc>
              <a:spcBef>
                <a:spcPts val="600"/>
              </a:spcBef>
              <a:buSzPct val="100000"/>
              <a:buNone/>
            </a:pPr>
            <a:r>
              <a:rPr lang="en-US" sz="2200" b="1" dirty="0" smtClean="0"/>
              <a:t>Resources</a:t>
            </a:r>
          </a:p>
          <a:p>
            <a:pPr>
              <a:lnSpc>
                <a:spcPct val="110000"/>
              </a:lnSpc>
              <a:spcBef>
                <a:spcPts val="600"/>
              </a:spcBef>
              <a:buSzPct val="100000"/>
            </a:pPr>
            <a:r>
              <a:rPr lang="en-US" sz="1800" dirty="0" smtClean="0">
                <a:hlinkClick r:id="rId3"/>
              </a:rPr>
              <a:t>http://space.ucsf.edu</a:t>
            </a:r>
            <a:r>
              <a:rPr lang="en-US" sz="1800" dirty="0" smtClean="0"/>
              <a:t> </a:t>
            </a:r>
          </a:p>
          <a:p>
            <a:pPr>
              <a:lnSpc>
                <a:spcPct val="110000"/>
              </a:lnSpc>
              <a:spcBef>
                <a:spcPts val="600"/>
              </a:spcBef>
              <a:buSzPct val="100000"/>
            </a:pPr>
            <a:r>
              <a:rPr lang="en-US" sz="1800" dirty="0" smtClean="0"/>
              <a:t>Dedicated email </a:t>
            </a:r>
            <a:r>
              <a:rPr lang="en-US" sz="1800" dirty="0" smtClean="0">
                <a:hlinkClick r:id="rId4"/>
              </a:rPr>
              <a:t>space@ucsf.edu</a:t>
            </a:r>
            <a:r>
              <a:rPr lang="en-US" sz="1800" dirty="0" smtClean="0"/>
              <a:t> </a:t>
            </a:r>
          </a:p>
          <a:p>
            <a:pPr>
              <a:lnSpc>
                <a:spcPct val="110000"/>
              </a:lnSpc>
              <a:spcBef>
                <a:spcPts val="600"/>
              </a:spcBef>
              <a:buSzPct val="100000"/>
            </a:pPr>
            <a:r>
              <a:rPr lang="en-US" sz="1800" dirty="0" smtClean="0"/>
              <a:t>Open Plan: </a:t>
            </a:r>
            <a:r>
              <a:rPr lang="en-US" sz="1800" dirty="0" smtClean="0">
                <a:hlinkClick r:id="rId5"/>
              </a:rPr>
              <a:t>https</a:t>
            </a:r>
            <a:r>
              <a:rPr lang="en-US" sz="1800" dirty="0">
                <a:hlinkClick r:id="rId5"/>
              </a:rPr>
              <a:t>://</a:t>
            </a:r>
            <a:r>
              <a:rPr lang="en-US" sz="1800" dirty="0" smtClean="0">
                <a:hlinkClick r:id="rId5"/>
              </a:rPr>
              <a:t>space.ucsf.edu/open-plan-change-support-project</a:t>
            </a:r>
            <a:r>
              <a:rPr lang="en-US" sz="1800" dirty="0" smtClean="0"/>
              <a:t> </a:t>
            </a:r>
          </a:p>
          <a:p>
            <a:pPr>
              <a:lnSpc>
                <a:spcPct val="110000"/>
              </a:lnSpc>
              <a:spcBef>
                <a:spcPts val="600"/>
              </a:spcBef>
              <a:buSzPct val="100000"/>
            </a:pPr>
            <a:r>
              <a:rPr lang="en-US" sz="1800" dirty="0" smtClean="0"/>
              <a:t>Paper </a:t>
            </a:r>
            <a:r>
              <a:rPr lang="en-US" sz="1800" dirty="0"/>
              <a:t>lite office: </a:t>
            </a:r>
            <a:r>
              <a:rPr lang="en-US" sz="1800" dirty="0">
                <a:solidFill>
                  <a:srgbClr val="FF0000"/>
                </a:solidFill>
                <a:hlinkClick r:id="rId6"/>
              </a:rPr>
              <a:t>https://space.ucsf.edu/records-information-management</a:t>
            </a:r>
            <a:endParaRPr lang="en-US" sz="1800" dirty="0" smtClean="0">
              <a:solidFill>
                <a:srgbClr val="FF0000"/>
              </a:solidFill>
            </a:endParaRPr>
          </a:p>
          <a:p>
            <a:r>
              <a:rPr lang="en-US" sz="1800" dirty="0" smtClean="0"/>
              <a:t>UCSF Transportation </a:t>
            </a:r>
            <a:r>
              <a:rPr lang="en-US" sz="1800" dirty="0" smtClean="0">
                <a:hlinkClick r:id="rId7"/>
              </a:rPr>
              <a:t>website</a:t>
            </a:r>
            <a:r>
              <a:rPr lang="en-US" sz="1800" dirty="0" smtClean="0"/>
              <a:t> &amp; </a:t>
            </a:r>
            <a:r>
              <a:rPr lang="en-US" sz="1800" dirty="0" smtClean="0">
                <a:hlinkClick r:id="rId8"/>
              </a:rPr>
              <a:t>my commute </a:t>
            </a:r>
            <a:endParaRPr lang="en-US" sz="1800" dirty="0" smtClean="0"/>
          </a:p>
          <a:p>
            <a:r>
              <a:rPr lang="en-US" sz="1800" dirty="0" smtClean="0"/>
              <a:t>UCSF </a:t>
            </a:r>
            <a:r>
              <a:rPr lang="en-US" sz="1800" dirty="0" smtClean="0">
                <a:hlinkClick r:id="rId9"/>
              </a:rPr>
              <a:t>Construction Impacts</a:t>
            </a:r>
            <a:endParaRPr lang="en-US" sz="1800" dirty="0"/>
          </a:p>
          <a:p>
            <a:r>
              <a:rPr lang="en-US" sz="1800" dirty="0" smtClean="0"/>
              <a:t>Campus Life Services, </a:t>
            </a:r>
            <a:r>
              <a:rPr lang="en-US" sz="1800" dirty="0" smtClean="0">
                <a:hlinkClick r:id="rId10"/>
              </a:rPr>
              <a:t>Facilities Services Guide </a:t>
            </a:r>
            <a:r>
              <a:rPr lang="en-US" sz="1800" dirty="0" smtClean="0"/>
              <a:t>September 2017</a:t>
            </a:r>
          </a:p>
          <a:p>
            <a:pPr marL="0" indent="0">
              <a:buNone/>
            </a:pPr>
            <a:r>
              <a:rPr lang="en-US" sz="1800" b="1" dirty="0"/>
              <a:t>	</a:t>
            </a:r>
            <a:r>
              <a:rPr lang="en-US" sz="1800" b="1" i="1" dirty="0" smtClean="0"/>
              <a:t>*See high occupancy buildings on page 23</a:t>
            </a:r>
          </a:p>
          <a:p>
            <a:r>
              <a:rPr lang="en-US" sz="1800" dirty="0" smtClean="0"/>
              <a:t>Warriors </a:t>
            </a:r>
            <a:r>
              <a:rPr lang="en-US" sz="1800" dirty="0"/>
              <a:t>Chase Center </a:t>
            </a:r>
            <a:r>
              <a:rPr lang="en-US" sz="1800" dirty="0">
                <a:hlinkClick r:id="rId11"/>
              </a:rPr>
              <a:t>website</a:t>
            </a:r>
            <a:r>
              <a:rPr lang="en-US" sz="1800" dirty="0"/>
              <a:t> </a:t>
            </a:r>
            <a:endParaRPr lang="en-US" sz="1800" dirty="0" smtClean="0"/>
          </a:p>
          <a:p>
            <a:pPr marL="0" indent="0">
              <a:buNone/>
            </a:pPr>
            <a:r>
              <a:rPr lang="en-US" sz="1800" b="1" dirty="0" smtClean="0"/>
              <a:t>Stay Connected: </a:t>
            </a:r>
            <a:r>
              <a:rPr lang="en-US" sz="1800" dirty="0" err="1"/>
              <a:t>MyAccess</a:t>
            </a:r>
            <a:r>
              <a:rPr lang="en-US" sz="1800" dirty="0"/>
              <a:t>: Change Agents Group</a:t>
            </a:r>
          </a:p>
          <a:p>
            <a:pPr marL="822007" lvl="2" indent="-274320">
              <a:lnSpc>
                <a:spcPct val="120000"/>
              </a:lnSpc>
              <a:spcBef>
                <a:spcPts val="600"/>
              </a:spcBef>
              <a:buSzPct val="100000"/>
            </a:pPr>
            <a:endParaRPr lang="en-US" dirty="0"/>
          </a:p>
          <a:p>
            <a:pPr marL="548957" lvl="1" indent="-274320">
              <a:lnSpc>
                <a:spcPct val="120000"/>
              </a:lnSpc>
              <a:spcBef>
                <a:spcPts val="600"/>
              </a:spcBef>
              <a:buSzPct val="100000"/>
            </a:pPr>
            <a:endParaRPr lang="en-US" sz="2000" dirty="0" smtClean="0"/>
          </a:p>
          <a:p>
            <a:pPr marL="274320" indent="-274320">
              <a:lnSpc>
                <a:spcPct val="120000"/>
              </a:lnSpc>
              <a:spcBef>
                <a:spcPts val="600"/>
              </a:spcBef>
              <a:buSzPct val="100000"/>
            </a:pPr>
            <a:endParaRPr lang="en-US" sz="2400" dirty="0"/>
          </a:p>
        </p:txBody>
      </p:sp>
      <p:sp>
        <p:nvSpPr>
          <p:cNvPr id="2" name="Title 1"/>
          <p:cNvSpPr>
            <a:spLocks noGrp="1"/>
          </p:cNvSpPr>
          <p:nvPr>
            <p:ph type="title" idx="4294967295"/>
          </p:nvPr>
        </p:nvSpPr>
        <p:spPr>
          <a:xfrm>
            <a:off x="427555" y="349939"/>
            <a:ext cx="8229600" cy="1143000"/>
          </a:xfrm>
        </p:spPr>
        <p:txBody>
          <a:bodyPr>
            <a:normAutofit/>
          </a:bodyPr>
          <a:lstStyle/>
          <a:p>
            <a:r>
              <a:rPr lang="en-US" sz="3600" dirty="0" smtClean="0"/>
              <a:t>Resources and Information</a:t>
            </a:r>
            <a:endParaRPr lang="en-US" sz="3600" dirty="0"/>
          </a:p>
        </p:txBody>
      </p:sp>
      <p:sp>
        <p:nvSpPr>
          <p:cNvPr id="4" name="Slide Number Placeholder 4"/>
          <p:cNvSpPr>
            <a:spLocks noGrp="1"/>
          </p:cNvSpPr>
          <p:nvPr>
            <p:ph type="sldNum" sz="quarter" idx="4294967295"/>
          </p:nvPr>
        </p:nvSpPr>
        <p:spPr>
          <a:xfrm>
            <a:off x="7620000" y="19051"/>
            <a:ext cx="1066800" cy="328613"/>
          </a:xfrm>
          <a:prstGeom prst="rect">
            <a:avLst/>
          </a:prstGeom>
        </p:spPr>
        <p:txBody>
          <a:bodyPr/>
          <a:lstStyle/>
          <a:p>
            <a:pPr>
              <a:defRPr/>
            </a:pPr>
            <a:endParaRPr lang="en-US" dirty="0"/>
          </a:p>
        </p:txBody>
      </p:sp>
      <p:sp>
        <p:nvSpPr>
          <p:cNvPr id="5" name="Footer Placeholder 4"/>
          <p:cNvSpPr>
            <a:spLocks noGrp="1"/>
          </p:cNvSpPr>
          <p:nvPr>
            <p:ph type="ftr" sz="quarter" idx="4294967295"/>
          </p:nvPr>
        </p:nvSpPr>
        <p:spPr>
          <a:xfrm>
            <a:off x="722217" y="6450068"/>
            <a:ext cx="2391544" cy="155748"/>
          </a:xfrm>
          <a:prstGeom prst="rect">
            <a:avLst/>
          </a:prstGeom>
        </p:spPr>
        <p:txBody>
          <a:bodyPr/>
          <a:lstStyle>
            <a:lvl1pPr>
              <a:defRPr>
                <a:solidFill>
                  <a:srgbClr val="002060"/>
                </a:solidFill>
              </a:defRPr>
            </a:lvl1pPr>
          </a:lstStyle>
          <a:p>
            <a:r>
              <a:rPr lang="en-US" sz="900" smtClean="0">
                <a:latin typeface="+mj-lt"/>
              </a:rPr>
              <a:t>Open Plan at UCSF Change Support Project </a:t>
            </a:r>
            <a:endParaRPr lang="en-US" sz="900" dirty="0" smtClean="0">
              <a:latin typeface="+mj-lt"/>
            </a:endParaRPr>
          </a:p>
        </p:txBody>
      </p:sp>
      <p:sp>
        <p:nvSpPr>
          <p:cNvPr id="7" name="Slide Number Placeholder 3"/>
          <p:cNvSpPr>
            <a:spLocks noGrp="1"/>
          </p:cNvSpPr>
          <p:nvPr>
            <p:ph type="sldNum" sz="quarter" idx="4294967295"/>
          </p:nvPr>
        </p:nvSpPr>
        <p:spPr>
          <a:xfrm>
            <a:off x="358009" y="6453503"/>
            <a:ext cx="246061" cy="155233"/>
          </a:xfrm>
          <a:prstGeom prst="rect">
            <a:avLst/>
          </a:prstGeom>
        </p:spPr>
        <p:txBody>
          <a:bodyPr lIns="0" tIns="0" rIns="0" bIns="0"/>
          <a:lstStyle/>
          <a:p>
            <a:pPr>
              <a:defRPr/>
            </a:pPr>
            <a:r>
              <a:rPr lang="en-US" sz="900" dirty="0" smtClean="0">
                <a:latin typeface="+mj-lt"/>
              </a:rPr>
              <a:t>14</a:t>
            </a:r>
            <a:endParaRPr lang="en-US" sz="900" dirty="0">
              <a:latin typeface="+mj-lt"/>
            </a:endParaRPr>
          </a:p>
        </p:txBody>
      </p:sp>
    </p:spTree>
    <p:extLst>
      <p:ext uri="{BB962C8B-B14F-4D97-AF65-F5344CB8AC3E}">
        <p14:creationId xmlns:p14="http://schemas.microsoft.com/office/powerpoint/2010/main" val="112094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303" y="266918"/>
            <a:ext cx="8089901" cy="521425"/>
          </a:xfrm>
        </p:spPr>
        <p:txBody>
          <a:bodyPr/>
          <a:lstStyle/>
          <a:p>
            <a:r>
              <a:rPr lang="en-US" sz="3200" dirty="0" smtClean="0"/>
              <a:t>Agenda</a:t>
            </a:r>
            <a:endParaRPr lang="en-US" sz="3200" dirty="0"/>
          </a:p>
        </p:txBody>
      </p:sp>
      <p:sp>
        <p:nvSpPr>
          <p:cNvPr id="3" name="Content Placeholder 2"/>
          <p:cNvSpPr>
            <a:spLocks noGrp="1"/>
          </p:cNvSpPr>
          <p:nvPr>
            <p:ph idx="1"/>
          </p:nvPr>
        </p:nvSpPr>
        <p:spPr>
          <a:xfrm>
            <a:off x="570868" y="1383576"/>
            <a:ext cx="7473545" cy="4200796"/>
          </a:xfrm>
        </p:spPr>
        <p:txBody>
          <a:bodyPr/>
          <a:lstStyle/>
          <a:p>
            <a:pPr marL="342900" indent="-342900">
              <a:buFont typeface="+mj-lt"/>
              <a:buAutoNum type="arabicPeriod"/>
              <a:tabLst>
                <a:tab pos="8059738" algn="r"/>
              </a:tabLst>
            </a:pPr>
            <a:r>
              <a:rPr lang="en-US" sz="2000" dirty="0" smtClean="0"/>
              <a:t>Welcome: EVCP Dan Lowenstein </a:t>
            </a:r>
            <a:endParaRPr lang="en-US" sz="2000" dirty="0" smtClean="0"/>
          </a:p>
          <a:p>
            <a:pPr marL="342900" indent="-342900">
              <a:buFont typeface="+mj-lt"/>
              <a:buAutoNum type="arabicPeriod"/>
              <a:tabLst>
                <a:tab pos="8059738" algn="r"/>
              </a:tabLst>
            </a:pPr>
            <a:r>
              <a:rPr lang="en-US" sz="2000" dirty="0" smtClean="0"/>
              <a:t>Overview</a:t>
            </a:r>
            <a:r>
              <a:rPr lang="en-US" sz="2000" dirty="0" smtClean="0"/>
              <a:t>: Open Plan Design at UCSF? </a:t>
            </a:r>
            <a:endParaRPr lang="en-US" sz="1600" i="1" dirty="0" smtClean="0"/>
          </a:p>
          <a:p>
            <a:pPr marL="746125" lvl="1" indent="-457200">
              <a:buFont typeface="+mj-lt"/>
              <a:buAutoNum type="alphaLcParenR"/>
              <a:tabLst>
                <a:tab pos="8059738" algn="r"/>
              </a:tabLst>
            </a:pPr>
            <a:r>
              <a:rPr lang="en-US" sz="2000" dirty="0" smtClean="0"/>
              <a:t>Lessons Learned </a:t>
            </a:r>
          </a:p>
          <a:p>
            <a:pPr marL="746125" lvl="1" indent="-457200">
              <a:buFont typeface="+mj-lt"/>
              <a:buAutoNum type="alphaLcParenR"/>
              <a:tabLst>
                <a:tab pos="8059738" algn="r"/>
              </a:tabLst>
            </a:pPr>
            <a:r>
              <a:rPr lang="en-US" sz="2000" dirty="0" smtClean="0"/>
              <a:t>Components of Open Plan</a:t>
            </a:r>
          </a:p>
          <a:p>
            <a:pPr marL="746125" lvl="1" indent="-457200">
              <a:buFont typeface="+mj-lt"/>
              <a:buAutoNum type="alphaLcParenR"/>
              <a:tabLst>
                <a:tab pos="8059738" algn="r"/>
              </a:tabLst>
            </a:pPr>
            <a:r>
              <a:rPr lang="en-US" sz="2000" dirty="0" smtClean="0"/>
              <a:t>The Change Agent Role </a:t>
            </a:r>
          </a:p>
          <a:p>
            <a:pPr marL="746125" lvl="1" indent="-457200">
              <a:buFont typeface="+mj-lt"/>
              <a:buAutoNum type="alphaLcParenR"/>
              <a:tabLst>
                <a:tab pos="8059738" algn="r"/>
              </a:tabLst>
            </a:pPr>
            <a:r>
              <a:rPr lang="en-US" sz="2000" dirty="0"/>
              <a:t>Resources </a:t>
            </a:r>
            <a:r>
              <a:rPr lang="en-US" sz="2000" dirty="0" smtClean="0"/>
              <a:t>for Change Agents</a:t>
            </a:r>
          </a:p>
          <a:p>
            <a:pPr marL="342900" indent="-342900">
              <a:buFont typeface="+mj-lt"/>
              <a:buAutoNum type="arabicPeriod"/>
              <a:tabLst>
                <a:tab pos="8059738" algn="r"/>
              </a:tabLst>
            </a:pPr>
            <a:r>
              <a:rPr lang="en-US" sz="2000" dirty="0" smtClean="0"/>
              <a:t>Building </a:t>
            </a:r>
            <a:r>
              <a:rPr lang="en-US" sz="2000" dirty="0"/>
              <a:t>Updates (</a:t>
            </a:r>
            <a:r>
              <a:rPr lang="en-US" sz="2000" dirty="0" smtClean="0"/>
              <a:t>Clinical Sciences Building and Center for Vision Neuroscience on Block 33) </a:t>
            </a:r>
            <a:endParaRPr lang="en-US" sz="1600" i="1" dirty="0" smtClean="0"/>
          </a:p>
          <a:p>
            <a:pPr marL="342900" indent="-342900">
              <a:buFont typeface="+mj-lt"/>
              <a:buAutoNum type="arabicPeriod"/>
              <a:tabLst>
                <a:tab pos="8059738" algn="r"/>
              </a:tabLst>
            </a:pPr>
            <a:r>
              <a:rPr lang="en-US" sz="2000" dirty="0" smtClean="0"/>
              <a:t>Project Timelines </a:t>
            </a:r>
            <a:endParaRPr lang="en-US" sz="1600" i="1" dirty="0"/>
          </a:p>
          <a:p>
            <a:pPr marL="342900" indent="-342900">
              <a:buFont typeface="+mj-lt"/>
              <a:buAutoNum type="arabicPeriod"/>
              <a:tabLst>
                <a:tab pos="8059738" algn="r"/>
              </a:tabLst>
            </a:pPr>
            <a:r>
              <a:rPr lang="en-US" sz="2000" dirty="0" smtClean="0"/>
              <a:t>Resources and Information </a:t>
            </a:r>
            <a:endParaRPr lang="en-US" sz="1600" i="1" dirty="0"/>
          </a:p>
          <a:p>
            <a:pPr marL="0" indent="0">
              <a:buNone/>
              <a:tabLst>
                <a:tab pos="8059738" algn="r"/>
              </a:tabLst>
            </a:pPr>
            <a:endParaRPr lang="en-US" sz="1200" b="1" dirty="0" smtClean="0"/>
          </a:p>
          <a:p>
            <a:pPr marL="0" indent="0">
              <a:buNone/>
              <a:tabLst>
                <a:tab pos="8059738" algn="r"/>
              </a:tabLst>
            </a:pPr>
            <a:endParaRPr lang="en-US" sz="1200" b="1" dirty="0" smtClean="0"/>
          </a:p>
          <a:p>
            <a:pPr marL="0" indent="0">
              <a:buNone/>
              <a:tabLst>
                <a:tab pos="8059738" algn="r"/>
              </a:tabLst>
            </a:pPr>
            <a:r>
              <a:rPr lang="en-US" sz="1200" b="1" dirty="0" smtClean="0"/>
              <a:t>	</a:t>
            </a:r>
            <a:endParaRPr lang="en-US" sz="1200" dirty="0" smtClean="0"/>
          </a:p>
        </p:txBody>
      </p:sp>
      <p:sp>
        <p:nvSpPr>
          <p:cNvPr id="6" name="Footer Placeholder 5"/>
          <p:cNvSpPr>
            <a:spLocks noGrp="1"/>
          </p:cNvSpPr>
          <p:nvPr>
            <p:ph type="ftr" sz="quarter" idx="3"/>
          </p:nvPr>
        </p:nvSpPr>
        <p:spPr/>
        <p:txBody>
          <a:bodyPr/>
          <a:lstStyle/>
          <a:p>
            <a:r>
              <a:rPr lang="en-US" dirty="0"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241090046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CSF_20170817_MBdrone_029.jpg"/>
          <p:cNvPicPr>
            <a:picLocks noChangeAspect="1"/>
          </p:cNvPicPr>
          <p:nvPr/>
        </p:nvPicPr>
        <p:blipFill rotWithShape="1">
          <a:blip r:embed="rId3" cstate="screen">
            <a:extLst>
              <a:ext uri="{28A0092B-C50C-407E-A947-70E740481C1C}">
                <a14:useLocalDpi xmlns:a14="http://schemas.microsoft.com/office/drawing/2010/main"/>
              </a:ext>
            </a:extLst>
          </a:blip>
          <a:srcRect l="-1169" t="-9795"/>
          <a:stretch/>
        </p:blipFill>
        <p:spPr>
          <a:xfrm>
            <a:off x="3081868" y="3274456"/>
            <a:ext cx="5858933" cy="3290033"/>
          </a:xfrm>
          <a:prstGeom prst="rect">
            <a:avLst/>
          </a:prstGeom>
        </p:spPr>
      </p:pic>
      <p:pic>
        <p:nvPicPr>
          <p:cNvPr id="3" name="Picture 2" descr="Parnassus Aerial2012.by Hawkey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4735" y="203201"/>
            <a:ext cx="5198533" cy="3657601"/>
          </a:xfrm>
          <a:prstGeom prst="rect">
            <a:avLst/>
          </a:prstGeom>
        </p:spPr>
      </p:pic>
    </p:spTree>
    <p:extLst>
      <p:ext uri="{BB962C8B-B14F-4D97-AF65-F5344CB8AC3E}">
        <p14:creationId xmlns:p14="http://schemas.microsoft.com/office/powerpoint/2010/main" val="277287076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a:lstStyle/>
          <a:p>
            <a:r>
              <a:rPr lang="en-US" dirty="0" smtClean="0"/>
              <a:t>What is Open Plan at UCSF?</a:t>
            </a:r>
            <a:endParaRPr lang="en-US" dirty="0"/>
          </a:p>
        </p:txBody>
      </p:sp>
      <p:sp>
        <p:nvSpPr>
          <p:cNvPr id="3" name="Content Placeholder 2"/>
          <p:cNvSpPr>
            <a:spLocks noGrp="1"/>
          </p:cNvSpPr>
          <p:nvPr>
            <p:ph idx="1"/>
          </p:nvPr>
        </p:nvSpPr>
        <p:spPr>
          <a:xfrm>
            <a:off x="729161" y="1243443"/>
            <a:ext cx="7392863" cy="4011502"/>
          </a:xfrm>
        </p:spPr>
        <p:txBody>
          <a:bodyPr/>
          <a:lstStyle/>
          <a:p>
            <a:pPr marL="0" indent="0">
              <a:buNone/>
            </a:pPr>
            <a:r>
              <a:rPr lang="en-US" sz="2000" dirty="0" smtClean="0"/>
              <a:t>Open Plan as implemented at UCSF is a model for desktop environments that: </a:t>
            </a:r>
          </a:p>
          <a:p>
            <a:r>
              <a:rPr lang="en-US" sz="2000" dirty="0" smtClean="0"/>
              <a:t>Provides a variety of flexible work spaces for occupants use as their activities shift during the day.  </a:t>
            </a:r>
          </a:p>
          <a:p>
            <a:r>
              <a:rPr lang="en-US" sz="2000" dirty="0" smtClean="0"/>
              <a:t>Maximizes occupant access to views and natural light as low-walled work stations are typically located near windows while enclosed offices and work rooms are located in the interior.  </a:t>
            </a:r>
          </a:p>
          <a:p>
            <a:r>
              <a:rPr lang="en-US" sz="2000" dirty="0" smtClean="0"/>
              <a:t>Allows for flexibility for growth and contraction to business needs.</a:t>
            </a:r>
          </a:p>
          <a:p>
            <a:r>
              <a:rPr lang="en-US" sz="2000" dirty="0" smtClean="0"/>
              <a:t>Continues to evolve as UCSF’s needs change and lessons from Mission Hall are applied.</a:t>
            </a:r>
          </a:p>
          <a:p>
            <a:pPr marL="0" indent="0">
              <a:buNone/>
            </a:pPr>
            <a:endParaRPr lang="en-US" sz="2000" dirty="0" smtClean="0"/>
          </a:p>
          <a:p>
            <a:pPr marL="0" indent="0">
              <a:buNone/>
            </a:pPr>
            <a:endParaRPr lang="en-US" sz="2000" i="1" dirty="0" smtClean="0"/>
          </a:p>
          <a:p>
            <a:pPr marL="230187" lvl="1" indent="0">
              <a:buNone/>
            </a:pPr>
            <a:endParaRPr lang="en-US" sz="2000" dirty="0" smtClean="0"/>
          </a:p>
          <a:p>
            <a:pPr marL="230187" lvl="1" indent="0">
              <a:buNone/>
            </a:pPr>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a:t>
            </a:fld>
            <a:endParaRPr lang="en-US" dirty="0"/>
          </a:p>
        </p:txBody>
      </p:sp>
      <p:sp>
        <p:nvSpPr>
          <p:cNvPr id="4" name="Rounded Rectangle 3"/>
          <p:cNvSpPr/>
          <p:nvPr/>
        </p:nvSpPr>
        <p:spPr bwMode="auto">
          <a:xfrm>
            <a:off x="653732" y="5254945"/>
            <a:ext cx="7729039" cy="942975"/>
          </a:xfrm>
          <a:prstGeom prst="roundRect">
            <a:avLst/>
          </a:prstGeom>
          <a:solidFill>
            <a:schemeClr val="accent1"/>
          </a:solidFill>
          <a:ln w="19050" algn="ctr">
            <a:noFill/>
            <a:miter lim="800000"/>
            <a:headEnd/>
            <a:tailEnd/>
          </a:ln>
        </p:spPr>
        <p:txBody>
          <a:bodyPr wrap="none" rtlCol="0" anchor="ctr"/>
          <a:lstStyle/>
          <a:p>
            <a:pPr algn="ctr"/>
            <a:r>
              <a:rPr lang="en-US" sz="2800" i="1" dirty="0">
                <a:solidFill>
                  <a:schemeClr val="bg1"/>
                </a:solidFill>
              </a:rPr>
              <a:t>By </a:t>
            </a:r>
            <a:r>
              <a:rPr lang="en-US" sz="2800" i="1" dirty="0" smtClean="0">
                <a:solidFill>
                  <a:schemeClr val="bg1"/>
                </a:solidFill>
              </a:rPr>
              <a:t>adopting </a:t>
            </a:r>
            <a:r>
              <a:rPr lang="en-US" sz="2800" i="1" dirty="0">
                <a:solidFill>
                  <a:schemeClr val="bg1"/>
                </a:solidFill>
              </a:rPr>
              <a:t>Open Plan design, UCSF is better equipped to </a:t>
            </a:r>
            <a:endParaRPr lang="en-US" sz="2800" i="1" dirty="0" smtClean="0">
              <a:solidFill>
                <a:schemeClr val="bg1"/>
              </a:solidFill>
            </a:endParaRPr>
          </a:p>
          <a:p>
            <a:pPr algn="ctr"/>
            <a:r>
              <a:rPr lang="en-US" sz="2800" i="1" dirty="0">
                <a:solidFill>
                  <a:schemeClr val="bg1"/>
                </a:solidFill>
              </a:rPr>
              <a:t>a</a:t>
            </a:r>
            <a:r>
              <a:rPr lang="en-US" sz="2800" i="1" dirty="0" smtClean="0">
                <a:solidFill>
                  <a:schemeClr val="bg1"/>
                </a:solidFill>
              </a:rPr>
              <a:t>ccommodate cost-effective </a:t>
            </a:r>
            <a:r>
              <a:rPr lang="en-US" sz="2800" i="1" dirty="0">
                <a:solidFill>
                  <a:schemeClr val="bg1"/>
                </a:solidFill>
              </a:rPr>
              <a:t>growth in </a:t>
            </a:r>
            <a:r>
              <a:rPr lang="en-US" sz="2800" i="1" dirty="0" smtClean="0">
                <a:solidFill>
                  <a:schemeClr val="bg1"/>
                </a:solidFill>
              </a:rPr>
              <a:t>the </a:t>
            </a:r>
            <a:r>
              <a:rPr lang="en-US" sz="2800" i="1" dirty="0">
                <a:solidFill>
                  <a:schemeClr val="bg1"/>
                </a:solidFill>
              </a:rPr>
              <a:t>long term.</a:t>
            </a:r>
          </a:p>
        </p:txBody>
      </p:sp>
    </p:spTree>
    <p:extLst>
      <p:ext uri="{BB962C8B-B14F-4D97-AF65-F5344CB8AC3E}">
        <p14:creationId xmlns:p14="http://schemas.microsoft.com/office/powerpoint/2010/main" val="339591576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smtClean="0"/>
              <a:t>Lessons Learned from Mission Hall</a:t>
            </a:r>
            <a:endParaRPr lang="en-US" dirty="0"/>
          </a:p>
        </p:txBody>
      </p:sp>
      <p:sp>
        <p:nvSpPr>
          <p:cNvPr id="3" name="Content Placeholder 2"/>
          <p:cNvSpPr>
            <a:spLocks noGrp="1"/>
          </p:cNvSpPr>
          <p:nvPr>
            <p:ph idx="1"/>
          </p:nvPr>
        </p:nvSpPr>
        <p:spPr>
          <a:xfrm>
            <a:off x="729161" y="1243442"/>
            <a:ext cx="7392863" cy="4611925"/>
          </a:xfrm>
        </p:spPr>
        <p:txBody>
          <a:bodyPr/>
          <a:lstStyle/>
          <a:p>
            <a:pPr marL="0" indent="0">
              <a:buNone/>
            </a:pPr>
            <a:endParaRPr lang="en-US" sz="2000" dirty="0" smtClean="0"/>
          </a:p>
          <a:p>
            <a:r>
              <a:rPr lang="en-US" sz="2000" dirty="0" smtClean="0"/>
              <a:t>Include private offices in open plan design</a:t>
            </a:r>
          </a:p>
          <a:p>
            <a:r>
              <a:rPr lang="en-US" sz="2000" dirty="0"/>
              <a:t>A</a:t>
            </a:r>
            <a:r>
              <a:rPr lang="en-US" sz="2000" dirty="0" smtClean="0"/>
              <a:t>ppropriate ratio of workstations and focus rooms to 11:1</a:t>
            </a:r>
          </a:p>
          <a:p>
            <a:r>
              <a:rPr lang="en-US" sz="2000" dirty="0" smtClean="0"/>
              <a:t>Acoustically isolate common areas to reduce noise impact in work areas</a:t>
            </a:r>
          </a:p>
          <a:p>
            <a:r>
              <a:rPr lang="en-US" sz="2000" dirty="0" smtClean="0"/>
              <a:t>Provide change management support </a:t>
            </a:r>
          </a:p>
          <a:p>
            <a:r>
              <a:rPr lang="en-US" sz="2000" dirty="0" smtClean="0"/>
              <a:t>Include adjustable height desks for work stations and private offices</a:t>
            </a:r>
          </a:p>
          <a:p>
            <a:r>
              <a:rPr lang="en-US" sz="2000" dirty="0" smtClean="0"/>
              <a:t>Provide appropriate custodial services for open plan buildings upon moving-in</a:t>
            </a:r>
          </a:p>
          <a:p>
            <a:r>
              <a:rPr lang="en-US" sz="2000" dirty="0" smtClean="0"/>
              <a:t>Provide orientation to occupants on use of technology</a:t>
            </a:r>
          </a:p>
          <a:p>
            <a:pPr marL="0" indent="0">
              <a:buNone/>
            </a:pPr>
            <a:endParaRPr lang="en-US" sz="2000" dirty="0" smtClean="0"/>
          </a:p>
          <a:p>
            <a:pPr marL="230187" lvl="1" indent="0">
              <a:buNone/>
            </a:pPr>
            <a:endParaRPr lang="en-US" sz="2000" dirty="0" smtClean="0"/>
          </a:p>
          <a:p>
            <a:pPr marL="230187" lvl="1" indent="0">
              <a:buNone/>
            </a:pPr>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5</a:t>
            </a:fld>
            <a:endParaRPr lang="en-US" dirty="0"/>
          </a:p>
        </p:txBody>
      </p:sp>
    </p:spTree>
    <p:extLst>
      <p:ext uri="{BB962C8B-B14F-4D97-AF65-F5344CB8AC3E}">
        <p14:creationId xmlns:p14="http://schemas.microsoft.com/office/powerpoint/2010/main" val="284449170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sp>
        <p:nvSpPr>
          <p:cNvPr id="23" name="Rectangle 22"/>
          <p:cNvSpPr/>
          <p:nvPr/>
        </p:nvSpPr>
        <p:spPr>
          <a:xfrm>
            <a:off x="6529554" y="2800351"/>
            <a:ext cx="671346" cy="72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3"/>
          <p:cNvSpPr>
            <a:spLocks noGrp="1"/>
          </p:cNvSpPr>
          <p:nvPr>
            <p:ph type="ftr" sz="quarter" idx="3"/>
          </p:nvPr>
        </p:nvSpPr>
        <p:spPr/>
        <p:txBody>
          <a:bodyPr/>
          <a:lstStyle/>
          <a:p>
            <a:r>
              <a:rPr lang="en-US" smtClean="0"/>
              <a:t>Open Plan at UCSF Change Support Project </a:t>
            </a:r>
            <a:endParaRPr lang="en-US" dirty="0"/>
          </a:p>
        </p:txBody>
      </p:sp>
      <p:sp>
        <p:nvSpPr>
          <p:cNvPr id="22" name="Rounded Rectangle 21"/>
          <p:cNvSpPr/>
          <p:nvPr/>
        </p:nvSpPr>
        <p:spPr bwMode="auto">
          <a:xfrm>
            <a:off x="720979" y="5189723"/>
            <a:ext cx="7729039" cy="942975"/>
          </a:xfrm>
          <a:prstGeom prst="roundRect">
            <a:avLst/>
          </a:prstGeom>
          <a:solidFill>
            <a:schemeClr val="accent1"/>
          </a:solidFill>
          <a:ln w="19050" algn="ctr">
            <a:noFill/>
            <a:miter lim="800000"/>
            <a:headEnd/>
            <a:tailEnd/>
          </a:ln>
        </p:spPr>
        <p:txBody>
          <a:bodyPr wrap="none" rtlCol="0" anchor="ctr"/>
          <a:lstStyle/>
          <a:p>
            <a:pPr algn="ctr"/>
            <a:r>
              <a:rPr lang="en-US" sz="2800" i="1" dirty="0" smtClean="0">
                <a:solidFill>
                  <a:schemeClr val="bg1"/>
                </a:solidFill>
              </a:rPr>
              <a:t>This model provides a variety of work spaces for occupants to </a:t>
            </a:r>
          </a:p>
          <a:p>
            <a:pPr algn="ctr"/>
            <a:r>
              <a:rPr lang="en-US" sz="2800" i="1" dirty="0" smtClean="0">
                <a:solidFill>
                  <a:schemeClr val="bg1"/>
                </a:solidFill>
              </a:rPr>
              <a:t>move within their work environment as their activities shift.</a:t>
            </a:r>
            <a:endParaRPr lang="en-US" sz="2800" i="1" dirty="0">
              <a:solidFill>
                <a:schemeClr val="bg1"/>
              </a:solidFill>
            </a:endParaRPr>
          </a:p>
        </p:txBody>
      </p:sp>
      <p:sp>
        <p:nvSpPr>
          <p:cNvPr id="3" name="Title 2"/>
          <p:cNvSpPr>
            <a:spLocks noGrp="1"/>
          </p:cNvSpPr>
          <p:nvPr>
            <p:ph type="title"/>
          </p:nvPr>
        </p:nvSpPr>
        <p:spPr>
          <a:xfrm>
            <a:off x="653732" y="438912"/>
            <a:ext cx="8089901" cy="575094"/>
          </a:xfrm>
        </p:spPr>
        <p:txBody>
          <a:bodyPr/>
          <a:lstStyle/>
          <a:p>
            <a:r>
              <a:rPr lang="en-US" dirty="0" smtClean="0"/>
              <a:t>Components of Open Plan at UCSF</a:t>
            </a:r>
            <a:endParaRPr lang="en-US" dirty="0"/>
          </a:p>
        </p:txBody>
      </p:sp>
      <p:sp>
        <p:nvSpPr>
          <p:cNvPr id="5" name="Oval 4"/>
          <p:cNvSpPr/>
          <p:nvPr/>
        </p:nvSpPr>
        <p:spPr bwMode="auto">
          <a:xfrm>
            <a:off x="1753248" y="1484627"/>
            <a:ext cx="2178887" cy="673176"/>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Workstation</a:t>
            </a:r>
          </a:p>
        </p:txBody>
      </p:sp>
      <p:sp>
        <p:nvSpPr>
          <p:cNvPr id="7" name="Rounded Rectangle 6"/>
          <p:cNvSpPr/>
          <p:nvPr/>
        </p:nvSpPr>
        <p:spPr bwMode="auto">
          <a:xfrm>
            <a:off x="4996544" y="1590595"/>
            <a:ext cx="2570721" cy="553557"/>
          </a:xfrm>
          <a:prstGeom prst="round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Private office/Focus room</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470" y="2362885"/>
            <a:ext cx="3023587" cy="212816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682" y="2362885"/>
            <a:ext cx="3218664" cy="2147888"/>
          </a:xfrm>
          <a:prstGeom prst="rect">
            <a:avLst/>
          </a:prstGeom>
        </p:spPr>
      </p:pic>
    </p:spTree>
    <p:extLst>
      <p:ext uri="{BB962C8B-B14F-4D97-AF65-F5344CB8AC3E}">
        <p14:creationId xmlns:p14="http://schemas.microsoft.com/office/powerpoint/2010/main" val="7853632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23" name="Rectangle 22"/>
          <p:cNvSpPr/>
          <p:nvPr/>
        </p:nvSpPr>
        <p:spPr>
          <a:xfrm>
            <a:off x="6529554" y="2800351"/>
            <a:ext cx="671346" cy="72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3"/>
          <p:cNvSpPr>
            <a:spLocks noGrp="1"/>
          </p:cNvSpPr>
          <p:nvPr>
            <p:ph type="ftr" sz="quarter" idx="3"/>
          </p:nvPr>
        </p:nvSpPr>
        <p:spPr/>
        <p:txBody>
          <a:bodyPr/>
          <a:lstStyle/>
          <a:p>
            <a:r>
              <a:rPr lang="en-US" smtClean="0"/>
              <a:t>Open Plan at UCSF Change Support Project </a:t>
            </a:r>
            <a:endParaRPr lang="en-US" dirty="0"/>
          </a:p>
        </p:txBody>
      </p:sp>
      <p:sp>
        <p:nvSpPr>
          <p:cNvPr id="22" name="Rounded Rectangle 21"/>
          <p:cNvSpPr/>
          <p:nvPr/>
        </p:nvSpPr>
        <p:spPr bwMode="auto">
          <a:xfrm>
            <a:off x="720979" y="5189723"/>
            <a:ext cx="7847580" cy="942975"/>
          </a:xfrm>
          <a:prstGeom prst="roundRect">
            <a:avLst/>
          </a:prstGeom>
          <a:solidFill>
            <a:schemeClr val="accent1"/>
          </a:solidFill>
          <a:ln w="19050" algn="ctr">
            <a:noFill/>
            <a:miter lim="800000"/>
            <a:headEnd/>
            <a:tailEnd/>
          </a:ln>
        </p:spPr>
        <p:txBody>
          <a:bodyPr wrap="none" rtlCol="0" anchor="ctr"/>
          <a:lstStyle/>
          <a:p>
            <a:pPr algn="ctr"/>
            <a:r>
              <a:rPr lang="en-US" sz="2800" i="1" dirty="0" smtClean="0">
                <a:solidFill>
                  <a:schemeClr val="bg1"/>
                </a:solidFill>
              </a:rPr>
              <a:t>Technology, such as laptops and </a:t>
            </a:r>
            <a:r>
              <a:rPr lang="en-US" sz="2800" i="1" dirty="0" err="1" smtClean="0">
                <a:solidFill>
                  <a:schemeClr val="bg1"/>
                </a:solidFill>
              </a:rPr>
              <a:t>wifi</a:t>
            </a:r>
            <a:r>
              <a:rPr lang="en-US" sz="2800" i="1" dirty="0" smtClean="0">
                <a:solidFill>
                  <a:schemeClr val="bg1"/>
                </a:solidFill>
              </a:rPr>
              <a:t>, supports individuals’ ability </a:t>
            </a:r>
          </a:p>
          <a:p>
            <a:pPr algn="ctr"/>
            <a:r>
              <a:rPr lang="en-US" sz="2800" i="1" dirty="0" smtClean="0">
                <a:solidFill>
                  <a:schemeClr val="bg1"/>
                </a:solidFill>
              </a:rPr>
              <a:t>to move  seamlessly between work spaces in the building.</a:t>
            </a:r>
            <a:endParaRPr lang="en-US" sz="2800" i="1" dirty="0">
              <a:solidFill>
                <a:schemeClr val="bg1"/>
              </a:solidFill>
            </a:endParaRPr>
          </a:p>
        </p:txBody>
      </p:sp>
      <p:sp>
        <p:nvSpPr>
          <p:cNvPr id="3" name="Title 2"/>
          <p:cNvSpPr>
            <a:spLocks noGrp="1"/>
          </p:cNvSpPr>
          <p:nvPr>
            <p:ph type="title"/>
          </p:nvPr>
        </p:nvSpPr>
        <p:spPr>
          <a:xfrm>
            <a:off x="653732" y="438912"/>
            <a:ext cx="8089901" cy="575094"/>
          </a:xfrm>
        </p:spPr>
        <p:txBody>
          <a:bodyPr/>
          <a:lstStyle/>
          <a:p>
            <a:r>
              <a:rPr lang="en-US" dirty="0" smtClean="0"/>
              <a:t>Components of Open Plan at UCSF</a:t>
            </a:r>
            <a:endParaRPr lang="en-US" dirty="0"/>
          </a:p>
        </p:txBody>
      </p:sp>
      <p:sp>
        <p:nvSpPr>
          <p:cNvPr id="2" name="Rectangle 1"/>
          <p:cNvSpPr/>
          <p:nvPr/>
        </p:nvSpPr>
        <p:spPr bwMode="auto">
          <a:xfrm>
            <a:off x="1626989" y="1442578"/>
            <a:ext cx="2093643" cy="530086"/>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Hotel Workstation</a:t>
            </a:r>
          </a:p>
        </p:txBody>
      </p:sp>
      <p:sp>
        <p:nvSpPr>
          <p:cNvPr id="24" name="Rectangle 23"/>
          <p:cNvSpPr/>
          <p:nvPr/>
        </p:nvSpPr>
        <p:spPr bwMode="auto">
          <a:xfrm>
            <a:off x="5213651" y="1459077"/>
            <a:ext cx="2292625" cy="517969"/>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Huddle room</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498" y="2147156"/>
            <a:ext cx="3548932" cy="236707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46" y="2134507"/>
            <a:ext cx="3544931" cy="2363287"/>
          </a:xfrm>
          <a:prstGeom prst="rect">
            <a:avLst/>
          </a:prstGeom>
        </p:spPr>
      </p:pic>
    </p:spTree>
    <p:extLst>
      <p:ext uri="{BB962C8B-B14F-4D97-AF65-F5344CB8AC3E}">
        <p14:creationId xmlns:p14="http://schemas.microsoft.com/office/powerpoint/2010/main" val="175594003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61" y="963"/>
            <a:ext cx="2280739" cy="1523004"/>
          </a:xfrm>
          <a:prstGeom prst="rect">
            <a:avLst/>
          </a:prstGeom>
        </p:spPr>
      </p:pic>
      <p:sp>
        <p:nvSpPr>
          <p:cNvPr id="2" name="Title 1"/>
          <p:cNvSpPr>
            <a:spLocks noGrp="1"/>
          </p:cNvSpPr>
          <p:nvPr>
            <p:ph type="title"/>
          </p:nvPr>
        </p:nvSpPr>
        <p:spPr>
          <a:xfrm>
            <a:off x="3153611" y="396732"/>
            <a:ext cx="4824701" cy="1045992"/>
          </a:xfrm>
        </p:spPr>
        <p:txBody>
          <a:bodyPr/>
          <a:lstStyle/>
          <a:p>
            <a:r>
              <a:rPr lang="en-US" dirty="0" smtClean="0"/>
              <a:t>The Change Agents Role </a:t>
            </a:r>
            <a:endParaRPr lang="en-US" dirty="0"/>
          </a:p>
        </p:txBody>
      </p:sp>
      <p:sp>
        <p:nvSpPr>
          <p:cNvPr id="3" name="Content Placeholder 2"/>
          <p:cNvSpPr>
            <a:spLocks noGrp="1"/>
          </p:cNvSpPr>
          <p:nvPr>
            <p:ph idx="1"/>
          </p:nvPr>
        </p:nvSpPr>
        <p:spPr>
          <a:xfrm>
            <a:off x="729161" y="1325926"/>
            <a:ext cx="7392863" cy="4011502"/>
          </a:xfrm>
        </p:spPr>
        <p:txBody>
          <a:bodyPr/>
          <a:lstStyle/>
          <a:p>
            <a:endParaRPr lang="en-US" sz="2000" dirty="0" smtClean="0"/>
          </a:p>
          <a:p>
            <a:pPr lvl="1"/>
            <a:endParaRPr lang="en-US" sz="2000" dirty="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8</a:t>
            </a:fld>
            <a:endParaRPr lang="en-US" dirty="0"/>
          </a:p>
        </p:txBody>
      </p:sp>
      <p:sp>
        <p:nvSpPr>
          <p:cNvPr id="10" name="Content Placeholder 2"/>
          <p:cNvSpPr txBox="1">
            <a:spLocks/>
          </p:cNvSpPr>
          <p:nvPr/>
        </p:nvSpPr>
        <p:spPr>
          <a:xfrm>
            <a:off x="653732" y="1722008"/>
            <a:ext cx="7862072" cy="2813140"/>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Partner </a:t>
            </a:r>
            <a:r>
              <a:rPr lang="en-US" sz="2000" dirty="0"/>
              <a:t>with Cristina Morrison, Change Manager, </a:t>
            </a:r>
            <a:r>
              <a:rPr lang="en-US" sz="2000" dirty="0" smtClean="0"/>
              <a:t>to facilitate communication and dialogue with staff and faculty.</a:t>
            </a:r>
            <a:endParaRPr lang="en-US" sz="2000" dirty="0"/>
          </a:p>
          <a:p>
            <a:r>
              <a:rPr lang="en-US" sz="2000" dirty="0" smtClean="0"/>
              <a:t>Understand how and </a:t>
            </a:r>
            <a:r>
              <a:rPr lang="en-US" sz="2000" i="1" dirty="0" smtClean="0"/>
              <a:t>why</a:t>
            </a:r>
            <a:r>
              <a:rPr lang="en-US" sz="2000" dirty="0" smtClean="0"/>
              <a:t> Open Plan is being implemented at UCSF to support staff and faculty moving into new space.</a:t>
            </a:r>
          </a:p>
          <a:p>
            <a:r>
              <a:rPr lang="en-US" sz="2000" dirty="0" smtClean="0"/>
              <a:t>Identify types of resources needed to begin supporting staff and faculty at the right time as planning continues for moving to new space.</a:t>
            </a:r>
          </a:p>
          <a:p>
            <a:r>
              <a:rPr lang="en-US" sz="2000" dirty="0" smtClean="0"/>
              <a:t>Serve as primary contact for staff and faculty within your group to alleviate concerns and anxiety and facilitate change.</a:t>
            </a:r>
          </a:p>
          <a:p>
            <a:r>
              <a:rPr lang="en-US" sz="2000" dirty="0" smtClean="0"/>
              <a:t>Engage with and inform department leadership as needed.</a:t>
            </a:r>
          </a:p>
          <a:p>
            <a:pPr marL="0" indent="0">
              <a:buNone/>
            </a:pPr>
            <a:endParaRPr lang="en-US" sz="2000" dirty="0" smtClean="0"/>
          </a:p>
          <a:p>
            <a:pPr lvl="1"/>
            <a:endParaRPr lang="en-US" sz="2000" dirty="0"/>
          </a:p>
        </p:txBody>
      </p:sp>
      <p:sp>
        <p:nvSpPr>
          <p:cNvPr id="8" name="Rounded Rectangle 7"/>
          <p:cNvSpPr/>
          <p:nvPr/>
        </p:nvSpPr>
        <p:spPr bwMode="auto">
          <a:xfrm>
            <a:off x="653732" y="5390436"/>
            <a:ext cx="7847580" cy="833231"/>
          </a:xfrm>
          <a:prstGeom prst="roundRect">
            <a:avLst/>
          </a:prstGeom>
          <a:solidFill>
            <a:schemeClr val="accent1"/>
          </a:solidFill>
          <a:ln w="19050" algn="ctr">
            <a:noFill/>
            <a:miter lim="800000"/>
            <a:headEnd/>
            <a:tailEnd/>
          </a:ln>
        </p:spPr>
        <p:txBody>
          <a:bodyPr wrap="none" rtlCol="0" anchor="ctr"/>
          <a:lstStyle/>
          <a:p>
            <a:pPr algn="ctr"/>
            <a:r>
              <a:rPr lang="en-US" sz="2800" i="1" dirty="0" smtClean="0">
                <a:solidFill>
                  <a:schemeClr val="bg1"/>
                </a:solidFill>
              </a:rPr>
              <a:t>Change Agents are UCSF’s ambassadors to inform and </a:t>
            </a:r>
          </a:p>
          <a:p>
            <a:pPr algn="ctr"/>
            <a:r>
              <a:rPr lang="en-US" sz="2800" i="1" dirty="0" smtClean="0">
                <a:solidFill>
                  <a:schemeClr val="bg1"/>
                </a:solidFill>
              </a:rPr>
              <a:t>engage employees about Open Plan.</a:t>
            </a:r>
            <a:endParaRPr lang="en-US" sz="2800" i="1" dirty="0">
              <a:solidFill>
                <a:schemeClr val="bg1"/>
              </a:solidFill>
            </a:endParaRPr>
          </a:p>
        </p:txBody>
      </p:sp>
    </p:spTree>
    <p:extLst>
      <p:ext uri="{BB962C8B-B14F-4D97-AF65-F5344CB8AC3E}">
        <p14:creationId xmlns:p14="http://schemas.microsoft.com/office/powerpoint/2010/main" val="2601598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smtClean="0"/>
              <a:t>What Can I do Now?</a:t>
            </a:r>
            <a:endParaRPr lang="en-US" dirty="0"/>
          </a:p>
        </p:txBody>
      </p:sp>
      <p:sp>
        <p:nvSpPr>
          <p:cNvPr id="3" name="Content Placeholder 2"/>
          <p:cNvSpPr>
            <a:spLocks noGrp="1"/>
          </p:cNvSpPr>
          <p:nvPr>
            <p:ph idx="1"/>
          </p:nvPr>
        </p:nvSpPr>
        <p:spPr>
          <a:xfrm>
            <a:off x="729161" y="1545382"/>
            <a:ext cx="7752230" cy="4011502"/>
          </a:xfrm>
        </p:spPr>
        <p:txBody>
          <a:bodyPr/>
          <a:lstStyle/>
          <a:p>
            <a:pPr marL="457200" indent="-457200">
              <a:buAutoNum type="arabicPeriod"/>
            </a:pPr>
            <a:r>
              <a:rPr lang="en-US" sz="2000" dirty="0" smtClean="0"/>
              <a:t>Attend Document Management Software Demo Day on Thursday February 15, from 1 – 5 p.m. in HSW-302. </a:t>
            </a:r>
          </a:p>
          <a:p>
            <a:pPr marL="457200" indent="-457200">
              <a:buAutoNum type="arabicPeriod"/>
            </a:pPr>
            <a:r>
              <a:rPr lang="en-US" sz="2000" dirty="0" smtClean="0"/>
              <a:t>Determine which documents need to move: </a:t>
            </a:r>
            <a:r>
              <a:rPr lang="en-US" sz="2000" dirty="0" smtClean="0">
                <a:hlinkClick r:id="rId3"/>
              </a:rPr>
              <a:t>review document retention recommendations</a:t>
            </a:r>
            <a:r>
              <a:rPr lang="en-US" sz="2000" dirty="0" smtClean="0"/>
              <a:t> </a:t>
            </a:r>
          </a:p>
          <a:p>
            <a:pPr marL="457200" indent="-457200">
              <a:buAutoNum type="arabicPeriod"/>
            </a:pPr>
            <a:r>
              <a:rPr lang="en-US" sz="2000" dirty="0" smtClean="0"/>
              <a:t>Sign-Up to attend Open Plan Document Management workshops to learn retention rules and options for digitizing documents that are moving – email 3 preferred dates to </a:t>
            </a:r>
            <a:r>
              <a:rPr lang="en-US" sz="2000" dirty="0" smtClean="0">
                <a:hlinkClick r:id="rId4"/>
              </a:rPr>
              <a:t>Cristina.Morrison@ucsf.edu</a:t>
            </a:r>
            <a:r>
              <a:rPr lang="en-US" sz="2000" dirty="0" smtClean="0"/>
              <a:t> </a:t>
            </a:r>
          </a:p>
          <a:p>
            <a:pPr marL="457200" indent="-457200">
              <a:buAutoNum type="arabicPeriod"/>
            </a:pPr>
            <a:r>
              <a:rPr lang="en-US" sz="2000" dirty="0" smtClean="0"/>
              <a:t>Work with Cristina Morrison to begin scheduling meetings with staff and faculty to present high level overview of Open Plan and Change Support Project</a:t>
            </a:r>
          </a:p>
          <a:p>
            <a:pPr marL="457200" indent="-457200">
              <a:buFont typeface="+mj-lt"/>
              <a:buAutoNum type="arabicPeriod"/>
            </a:pPr>
            <a:r>
              <a:rPr lang="en-US" sz="2000" dirty="0" smtClean="0"/>
              <a:t>Share Communication resources (space.ucsf.edu, Chatter) and participate in dialogue on Chatter.</a:t>
            </a:r>
          </a:p>
          <a:p>
            <a:pPr marL="0" indent="0">
              <a:buNone/>
            </a:pPr>
            <a:endParaRPr lang="en-US" sz="2000" dirty="0" smtClean="0"/>
          </a:p>
          <a:p>
            <a:pPr marL="0" indent="0">
              <a:buNone/>
            </a:pPr>
            <a:endParaRPr lang="en-US" sz="2000" dirty="0" smtClean="0"/>
          </a:p>
        </p:txBody>
      </p:sp>
      <p:sp>
        <p:nvSpPr>
          <p:cNvPr id="6" name="Footer Placeholder 5"/>
          <p:cNvSpPr>
            <a:spLocks noGrp="1"/>
          </p:cNvSpPr>
          <p:nvPr>
            <p:ph type="ftr" sz="quarter" idx="3"/>
          </p:nvPr>
        </p:nvSpPr>
        <p:spPr/>
        <p:txBody>
          <a:bodyPr/>
          <a:lstStyle/>
          <a:p>
            <a:r>
              <a:rPr lang="en-US" smtClean="0"/>
              <a:t>Open Plan at UCSF Change Support Project </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9</a:t>
            </a:fld>
            <a:endParaRPr lang="en-US" dirty="0"/>
          </a:p>
        </p:txBody>
      </p:sp>
    </p:spTree>
    <p:extLst>
      <p:ext uri="{BB962C8B-B14F-4D97-AF65-F5344CB8AC3E}">
        <p14:creationId xmlns:p14="http://schemas.microsoft.com/office/powerpoint/2010/main" val="1550931185"/>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QaGFzZXMiLCJJc1RlbXBsYXRlIjpmYWxzZSwiVmVyc2lvbiI6eyIkaWQiOiIyIiwiVmVyc2lvbiI6IjMuMC4xIiwiT3JpZ2luYWxBc3NlbWJseVZlcnNpb24iOiIzLjAxLjA1LjAwIiwiRWRpdGlvbiI6IlBsdXMiLCJJc1BsdXNFZGl0aW9uIjp0cnVlfSwiRWZmZWN0IjoxLCJTdHlsZSI6eyIkaWQiOiIzIiwiVGltZWJhbmRTdHlsZSI6eyIkaWQiOiI0IiwiU2NhbGVNYXJraW5nIjowLCJTaGFwZSI6MywiU2hhcGVTdHlsZSI6eyIkaWQiOiI1IiwiTWFyZ2luIjp7IiRpZCI6IjYiLCJUb3AiOjAsIkxlZnQiOjEwLCJSaWdodCI6MTAsIkJvdHRvbSI6MH0sIlBhZGRpbmciOnsiJGlkIjoiNyIsIlRvcCI6MywiTGVmdCI6MCwiUmlnaHQiOjAsIkJvdHRvbSI6M30sIkJhY2tncm91bmQiOnsiJGlkIjoiOCIsIkNvbG9yIjp7IiRpZCI6IjkiLCJBIjoyNTUsIlIiOjE3OCwiRyI6MTc4LCJCIjoxNzh9fSwiSXNWaXNpYmxlIjp0cnVlLCJXaWR0aCI6M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mZhbHN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AsIkciOjAsIkIiOjB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UsIkciOjMyLCJCIjo3M319LCJBcHBlbmRZZWFyT25ZZWFyQ2hhbmdlIjp0cnVlLCJFbGFwc2VkVGltZUZvcm1hdCI6MSwiVG9kYXlNYXJrZXJQb3NpdGlvbiI6MCwiUXVpY2tQb3NpdGlvbiI6MywiQWJzb2x1dGVQb3NpdGlvbiI6MzA4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A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S4wLCJMaW5lVHlwZSI6MCwiUGFyZW50U3R5bGUiOm51bGx9LCJNYXJnaW4iOm51bGwsIlN0YXJ0RGF0ZVBvc2l0aW9uIjo2LCJFbmREYXRlUG9zaXRpb24iOjYsIlRpdGxlUG9zaXRpb24iOjIsIkR1cmF0aW9uUG9zaXRpb24iOjYsIlBlcmNlbnRhZ2VDb21wbGV0ZWRQb3NpdGlvbiI6NiwiU3BhY2luZyI6NSwiSXNCZWxvd1RpbWViYW5kIjpmYWxz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cyMC4wLCJNYXhIZWlnaHQiOiJJbmZpbml0eSIsIlNtYXJ0Rm9yZWdyb3VuZElzQWN0aXZlIjpmYWxzZSwiSG9yaXpvbnRhbEFsaWdubWVudCI6MS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mYWxzZSwiV2lkdGgiOjAuMCwiSGVpZ2h0IjowLjAsIkJvcmRlclN0eWxlIjpudWxsLCJQYXJlbnRTdHlsZSI6bnVsbH0sIkRhdGVGb3JtYXQiOnsiJGlkIjoiMTIxIiwiRm9ybWF0U3RyaW5nIjoiTS9kL3l5eXkiLCJTZXBhcmF0b3IiOiIvIiwiVXNlSW50ZXJuYXRpb25hbERhdGVGb3JtYXQiOmZhbHNlfSwiSXNWaXNpYmxlIjp0cnVlLCJQYXJlbnRTdHlsZSI6bnVsbH0sIlNob3dFbGFwc2VkVGltZUdyYWRpZW50U3R5bGUiOnRydWV9LCJTY2FsZSI6eyIkaWQiOiIxMjIiLCJTdGFydERhdGUiOiIyMDE1LTA1LTIwVDAwOjAwOjAwLTA3OjAwIiwiRW5kRGF0ZSI6IjIwMjAtMTItMzFUMjM6NTk6NTkuOTk5WiIsIkZvcm1hdCI6Ik1NTSIsIlR5cGUiOjQsIkF1dG9EYXRlUmFuZ2UiOnRydWUsIldvcmtpbmdEYXlzIjozMSwiVG9kYXlNYXJrZXJUZXh0IjoiVG9kYXkiLCJBdXRvU2NhbGVUeXBlIjp0cnVlfSwiTWlsZXN0b25lcyI6W10sIlRhc2tzIjpbeyIkaWQiOiIxMjMiLCJHcm91cE5hbWUiOm51bGwsIlN0YXJ0RGF0ZSI6IjIwMTUtMDUtMjBUMDA6MDA6MDBaIiwiRW5kRGF0ZSI6IjIwMTktMDEtMDFUMjM6NTk6NTkuOTk5WiIsIlBlcmNlbnRhZ2VDb21wbGV0ZSI6bnVsbCwiU3R5bGUiOnsiJGlkIjoiMTI0IiwiU2hhcGUiOjAsIlNoYXBlVGhpY2tuZXNzIjoxLCJEdXJhdGlvbkZvcm1hdCI6MCwiSW5jbHVkZU5vbldvcmtpbmdEYXlzSW5EdXJhdGlvbiI6ZmFsc2UsIlBlcmNlbnRhZ2VDb21wbGV0ZVN0eWxlIjp7IiRpZCI6IjEyNSIsIkZvbnRTZXR0aW5ncyI6eyIkaWQiOiIxMj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xMjciLCJMaW5lQ29sb3IiOm51bGwsIkxpbmVXZWlnaHQiOjAuMCwiTGluZVR5cGUiOjAsIlBhcmVudFN0eWxlIjpudWxsfSwiUGFyZW50U3R5bGUiOnsiJHJlZiI6IjgxIn19LCJEdXJhdGlvblN0eWxlIjp7IiRpZCI6IjEyOCIsIkZvbnRTZXR0aW5ncyI6eyIkaWQiOiIxM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xMzAiLCJMaW5lQ29sb3IiOm51bGwsIkxpbmVXZWlnaHQiOjAuMCwiTGluZVR5cGUiOjAsIlBhcmVudFN0eWxlIjpudWxsfSwiUGFyZW50U3R5bGUiOnsiJHJlZiI6Ijg4In19LCJIb3Jpem9udGFsQ29ubmVjdG9yU3R5bGUiOnsiJGlkIjoiMTMxIiwiTGluZUNvbG9yIjp7IiRyZWYiOiI5NiJ9LCJMaW5lV2VpZ2h0IjoxLjAsIkxpbmVUeXBlIjowLCJQYXJlbnRTdHlsZSI6eyIkcmVmIjoiOTUifX0sIlZlcnRpY2FsQ29ubmVjdG9yU3R5bGUiOnsiJGlkIjoiMTMyIiwiTGluZUNvbG9yIjp7IiRyZWYiOiI5OSJ9LCJMaW5lV2VpZ2h0IjoxLjAsIkxpbmVUeXBlIjowLCJQYXJlbnRTdHlsZSI6eyIkcmVmIjoiOTgifX0sIk1hcmdpbiI6bnVsbCwiU3RhcnREYXRlUG9zaXRpb24iOjYsIkVuZERhdGVQb3NpdGlvbiI6NiwiVGl0bGVQb3NpdGlvbiI6MiwiRHVyYXRpb25Qb3NpdGlvbiI6NiwiUGVyY2VudGFnZUNvbXBsZXRlZFBvc2l0aW9uIjo2LCJTcGFjaW5nIjo1LCJJc0JlbG93VGltZWJhbmQiOmZhbHNlLCJQZXJjZW50YWdlQ29tcGxldGVTaGFwZU9wYWNpdHkiOjM1LCJTaGFwZVN0eWxlIjp7IiRpZCI6IjEzMyIsIk1hcmdpbiI6eyIkcmVmIjoiMTAyIn0sIlBhZGRpbmciOnsiJHJlZiI6IjEwMyJ9LCJCYWNrZ3JvdW5kIjp7IiRpZCI6IjEzNCIsIkNvbG9yIjp7IiRpZCI6IjEzNSIsIkEiOjI1NSwiUiI6MCwiRyI6MTE0LCJCIjoxODh9fSwiSXNWaXNpYmxlIjp0cnVlLCJXaWR0aCI6MC4wLCJIZWlnaHQiOjE2LjAsIkJvcmRlclN0eWxlIjp7IiRpZCI6IjEzNiIsIkxpbmVDb2xvciI6eyIkcmVmIjoiMTA1In0sIkxpbmVXZWlnaHQiOjAuMCwiTGluZVR5cGUiOjAsIlBhcmVudFN0eWxlIjp7IiRyZWYiOiIxMDQifX0sIlBhcmVudFN0eWxlIjp7IiRyZWYiOiIxMDEifX0sIlRpdGxlU3R5bGUiOnsiJGlkIjoiMTM3IiwiRm9udFNldHRpbmdzIjp7IiRpZCI6IjEz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xMzkiLCJMaW5lQ29sb3IiOm51bGwsIkxpbmVXZWlnaHQiOjAuMCwiTGluZVR5cGUiOjAsIlBhcmVudFN0eWxlIjpudWxsfSwiUGFyZW50U3R5bGUiOnsiJHJlZiI6IjEwNyJ9fSwiRGF0ZVN0eWxlIjp7IiRpZCI6IjE0MCIsIkZvbnRTZXR0aW5ncyI6eyIkaWQiOiIxN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ZmFsc2UsIldpZHRoIjowLjAsIkhlaWdodCI6MC4wLCJCb3JkZXJTdHlsZSI6eyIkaWQiOiIxNDIiLCJMaW5lQ29sb3IiOm51bGwsIkxpbmVXZWlnaHQiOjAuMCwiTGluZVR5cGUiOjAsIlBhcmVudFN0eWxlIjpudWxsfSwiUGFyZW50U3R5bGUiOnsiJHJlZiI6IjExNCJ9fSwiRGF0ZUZvcm1hdCI6eyIkcmVmIjoiMTIxIn0sIklzVmlzaWJsZSI6dHJ1ZSwiUGFyZW50U3R5bGUiOnsiJHJlZiI6IjgwIn19LCJJbmRleCI6MSwiSWQiOiJkODFlMjhjZS1iODJhLTRiMzQtOGYwYi1mMDIxNmVlMmUyMTUiLCJUaXRsZSI6IlZhY2F0ZSBMYXVyZWwgSGVpZ2h0cyIsIk5vdGUiOm51bGwsIkh5cGVybGluayI6bnVsbCwiSXNDaGFuZ2VkIjpmYWxzZSwiSXNOZXciOmZhbHNlfSx7IiRpZCI6IjE0MyIsIkdyb3VwTmFtZSI6bnVsbCwiU3RhcnREYXRlIjoiMjAxNi0xMS0xN1QwMDowMDowMFoiLCJFbmREYXRlIjoiMjAxOC0wOS0xOVQyMzo1OTo1OS45OTlaIiwiUGVyY2VudGFnZUNvbXBsZXRlIjpudWxsLCJTdHlsZSI6eyIkaWQiOiIxNDQiLCJTaGFwZSI6MCwiU2hhcGVUaGlja25lc3MiOjEsIkR1cmF0aW9uRm9ybWF0IjowLCJJbmNsdWRlTm9uV29ya2luZ0RheXNJbkR1cmF0aW9uIjpmYWxzZSwiUGVyY2VudGFnZUNvbXBsZXRlU3R5bGUiOnsiJGlkIjoiMTQ1IiwiRm9udFNldHRpbmdzIjp7IiRpZCI6IjE0N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E0NyIsIkxpbmVDb2xvciI6bnVsbCwiTGluZVdlaWdodCI6MC4wLCJMaW5lVHlwZSI6MCwiUGFyZW50U3R5bGUiOm51bGx9LCJQYXJlbnRTdHlsZSI6eyIkcmVmIjoiODEifX0sIkR1cmF0aW9uU3R5bGUiOnsiJGlkIjoiMTQ4IiwiRm9udFNldHRpbmdzIjp7IiRpZCI6IjE0O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E1MCIsIkxpbmVDb2xvciI6bnVsbCwiTGluZVdlaWdodCI6MC4wLCJMaW5lVHlwZSI6MCwiUGFyZW50U3R5bGUiOm51bGx9LCJQYXJlbnRTdHlsZSI6eyIkcmVmIjoiODgifX0sIkhvcml6b250YWxDb25uZWN0b3JTdHlsZSI6eyIkaWQiOiIxNTEiLCJMaW5lQ29sb3IiOnsiJHJlZiI6Ijk2In0sIkxpbmVXZWlnaHQiOjEuMCwiTGluZVR5cGUiOjAsIlBhcmVudFN0eWxlIjp7IiRyZWYiOiI5NSJ9fSwiVmVydGljYWxDb25uZWN0b3JTdHlsZSI6eyIkaWQiOiIxNTIiLCJMaW5lQ29sb3IiOnsiJHJlZiI6Ijk5In0sIkxpbmVXZWlnaHQiOjEuMCwiTGluZVR5cGUiOjAsIlBhcmVudFN0eWxlIjp7IiRyZWYiOiI5OCJ9fSwiTWFyZ2luIjpudWxsLCJTdGFydERhdGVQb3NpdGlvbiI6NiwiRW5kRGF0ZVBvc2l0aW9uIjo2LCJUaXRsZVBvc2l0aW9uIjoyLCJEdXJhdGlvblBvc2l0aW9uIjo2LCJQZXJjZW50YWdlQ29tcGxldGVkUG9zaXRpb24iOjYsIlNwYWNpbmciOjUsIklzQmVsb3dUaW1lYmFuZCI6ZmFsc2UsIlBlcmNlbnRhZ2VDb21wbGV0ZVNoYXBlT3BhY2l0eSI6MzUsIlNoYXBlU3R5bGUiOnsiJGlkIjoiMTUzIiwiTWFyZ2luIjp7IiRyZWYiOiIxMDIifSwiUGFkZGluZyI6eyIkcmVmIjoiMTAzIn0sIkJhY2tncm91bmQiOnsiJGlkIjoiMTU0IiwiQ29sb3IiOnsiJGlkIjoiMTU1IiwiQSI6MjU1LCJSIjoyNDQsIkciOjEyOCwiQiI6MzZ9fSwiSXNWaXNpYmxlIjp0cnVlLCJXaWR0aCI6MC4wLCJIZWlnaHQiOjE2LjAsIkJvcmRlclN0eWxlIjp7IiRpZCI6IjE1NiIsIkxpbmVDb2xvciI6eyIkcmVmIjoiMTA1In0sIkxpbmVXZWlnaHQiOjAuMCwiTGluZVR5cGUiOjAsIlBhcmVudFN0eWxlIjp7IiRyZWYiOiIxMDQifX0sIlBhcmVudFN0eWxlIjp7IiRyZWYiOiIxMDEifX0sIlRpdGxlU3R5bGUiOnsiJGlkIjoiMTU3IiwiRm9udFNldHRpbmdzIjp7IiRpZCI6IjE1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xNTkiLCJMaW5lQ29sb3IiOm51bGwsIkxpbmVXZWlnaHQiOjAuMCwiTGluZVR5cGUiOjAsIlBhcmVudFN0eWxlIjpudWxsfSwiUGFyZW50U3R5bGUiOnsiJHJlZiI6IjEwNyJ9fSwiRGF0ZVN0eWxlIjp7IiRpZCI6IjE2MCIsIkZvbnRTZXR0aW5ncyI6eyIkaWQiOiIxNj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ZmFsc2UsIldpZHRoIjowLjAsIkhlaWdodCI6MC4wLCJCb3JkZXJTdHlsZSI6eyIkaWQiOiIxNjIiLCJMaW5lQ29sb3IiOm51bGwsIkxpbmVXZWlnaHQiOjAuMCwiTGluZVR5cGUiOjAsIlBhcmVudFN0eWxlIjpudWxsfSwiUGFyZW50U3R5bGUiOnsiJHJlZiI6IjExNCJ9fSwiRGF0ZUZvcm1hdCI6eyIkcmVmIjoiMTIxIn0sIklzVmlzaWJsZSI6dHJ1ZSwiUGFyZW50U3R5bGUiOnsiJHJlZiI6IjgwIn19LCJJbmRleCI6MiwiSWQiOiJiNWZjZWMxNy01ZWM3LTQ1M2MtOTNjNy01MGM2ZjdhOTFkZWMiLCJUaXRsZSI6IkVhc3QgQ2FtcHVzIFBoIDEgQmxkZyBDb25zdHJ1Y3Rpb24iLCJOb3RlIjpudWxsLCJIeXBlcmxpbmsiOm51bGwsIklzQ2hhbmdlZCI6ZmFsc2UsIklzTmV3IjpmYWxzZX0seyIkaWQiOiIxNjMiLCJHcm91cE5hbWUiOm51bGwsIlN0YXJ0RGF0ZSI6IjIwMTctMDMtMjBUMDA6MDA6MDBaIiwiRW5kRGF0ZSI6IjIwMTktMDQtMTVUMjM6NTk6NTkuOTk5WiIsIlBlcmNlbnRhZ2VDb21wbGV0ZSI6bnVsbCwiU3R5bGUiOnsiJGlkIjoiMTY0IiwiU2hhcGUiOjAsIlNoYXBlVGhpY2tuZXNzIjoxLCJEdXJhdGlvbkZvcm1hdCI6MCwiSW5jbHVkZU5vbldvcmtpbmdEYXlzSW5EdXJhdGlvbiI6ZmFsc2UsIlBlcmNlbnRhZ2VDb21wbGV0ZVN0eWxlIjp7IiRpZCI6IjE2NSIsIkZvbnRTZXR0aW5ncyI6eyIkaWQiOiIxNj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xNjciLCJMaW5lQ29sb3IiOm51bGwsIkxpbmVXZWlnaHQiOjAuMCwiTGluZVR5cGUiOjAsIlBhcmVudFN0eWxlIjpudWxsfSwiUGFyZW50U3R5bGUiOnsiJHJlZiI6IjgxIn19LCJEdXJhdGlvblN0eWxlIjp7IiRpZCI6IjE2OCIsIkZvbnRTZXR0aW5ncyI6eyIkaWQiOiIxN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xNzAiLCJMaW5lQ29sb3IiOm51bGwsIkxpbmVXZWlnaHQiOjAuMCwiTGluZVR5cGUiOjAsIlBhcmVudFN0eWxlIjpudWxsfSwiUGFyZW50U3R5bGUiOnsiJHJlZiI6Ijg4In19LCJIb3Jpem9udGFsQ29ubmVjdG9yU3R5bGUiOnsiJGlkIjoiMTcxIiwiTGluZUNvbG9yIjp7IiRyZWYiOiI5NiJ9LCJMaW5lV2VpZ2h0IjoxLjAsIkxpbmVUeXBlIjowLCJQYXJlbnRTdHlsZSI6eyIkcmVmIjoiOTUifX0sIlZlcnRpY2FsQ29ubmVjdG9yU3R5bGUiOnsiJGlkIjoiMTcyIiwiTGluZUNvbG9yIjp7IiRyZWYiOiI5OSJ9LCJMaW5lV2VpZ2h0IjoxLjAsIkxpbmVUeXBlIjowLCJQYXJlbnRTdHlsZSI6eyIkcmVmIjoiOTgifX0sIk1hcmdpbiI6bnVsbCwiU3RhcnREYXRlUG9zaXRpb24iOjYsIkVuZERhdGVQb3NpdGlvbiI6NiwiVGl0bGVQb3NpdGlvbiI6MiwiRHVyYXRpb25Qb3NpdGlvbiI6NiwiUGVyY2VudGFnZUNvbXBsZXRlZFBvc2l0aW9uIjo2LCJTcGFjaW5nIjo1LCJJc0JlbG93VGltZWJhbmQiOmZhbHNlLCJQZXJjZW50YWdlQ29tcGxldGVTaGFwZU9wYWNpdHkiOjM1LCJTaGFwZVN0eWxlIjp7IiRpZCI6IjE3MyIsIk1hcmdpbiI6eyIkcmVmIjoiMTAyIn0sIlBhZGRpbmciOnsiJHJlZiI6IjEwMyJ9LCJCYWNrZ3JvdW5kIjp7IiRpZCI6IjE3NCIsIkNvbG9yIjp7IiRpZCI6IjE3NSIsIkEiOjI1NSwiUiI6MTQ0LCJHIjoxODksIkIiOjQ5fX0sIklzVmlzaWJsZSI6dHJ1ZSwiV2lkdGgiOjAuMCwiSGVpZ2h0IjoxNi4wLCJCb3JkZXJTdHlsZSI6eyIkaWQiOiIxNzYiLCJMaW5lQ29sb3IiOnsiJHJlZiI6IjEwNSJ9LCJMaW5lV2VpZ2h0IjowLjAsIkxpbmVUeXBlIjowLCJQYXJlbnRTdHlsZSI6eyIkcmVmIjoiMTA0In19LCJQYXJlbnRTdHlsZSI6eyIkcmVmIjoiMTAxIn19LCJUaXRsZVN0eWxlIjp7IiRpZCI6IjE3NyIsIkZvbnRTZXR0aW5ncyI6eyIkaWQiOiIxNz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Tc5IiwiTGluZUNvbG9yIjpudWxsLCJMaW5lV2VpZ2h0IjowLjAsIkxpbmVUeXBlIjowLCJQYXJlbnRTdHlsZSI6bnVsbH0sIlBhcmVudFN0eWxlIjp7IiRyZWYiOiIxMDcifX0sIkRhdGVTdHlsZSI6eyIkaWQiOiIxODAiLCJGb250U2V0dGluZ3MiOnsiJGlkIjoiMTg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mZhbHNlLCJXaWR0aCI6MC4wLCJIZWlnaHQiOjAuMCwiQm9yZGVyU3R5bGUiOnsiJGlkIjoiMTgyIiwiTGluZUNvbG9yIjpudWxsLCJMaW5lV2VpZ2h0IjowLjAsIkxpbmVUeXBlIjowLCJQYXJlbnRTdHlsZSI6bnVsbH0sIlBhcmVudFN0eWxlIjp7IiRyZWYiOiIxMTQifX0sIkRhdGVGb3JtYXQiOnsiJHJlZiI6IjEyMSJ9LCJJc1Zpc2libGUiOnRydWUsIlBhcmVudFN0eWxlIjp7IiRyZWYiOiI4MCJ9fSwiSW5kZXgiOjMsIklkIjoiYjkyNGRmZTAtYzM1MC00Nzg1LWFjZGEtYmQyN2QzNDE2ODM2IiwiVGl0bGUiOiJOZXVyb3NjaWVuY2UgUmVzZWFyY2ggQmxkZyBDb25zdHJ1Y3Rpb24iLCJOb3RlIjpudWxsLCJIeXBlcmxpbmsiOm51bGwsIklzQ2hhbmdlZCI6ZmFsc2UsIklzTmV3IjpmYWxzZX0seyIkaWQiOiIxODMiLCJHcm91cE5hbWUiOm51bGwsIlN0YXJ0RGF0ZSI6IjIwMTctMDYtMDZUMDA6MDA6MDBaIiwiRW5kRGF0ZSI6IjIwMTktMDctMDFUMjM6NTk6NTkuOTk5WiIsIlBlcmNlbnRhZ2VDb21wbGV0ZSI6bnVsbCwiU3R5bGUiOnsiJGlkIjoiMTg0IiwiU2hhcGUiOjAsIlNoYXBlVGhpY2tuZXNzIjoxLCJEdXJhdGlvbkZvcm1hdCI6MCwiSW5jbHVkZU5vbldvcmtpbmdEYXlzSW5EdXJhdGlvbiI6ZmFsc2UsIlBlcmNlbnRhZ2VDb21wbGV0ZVN0eWxlIjp7IiRpZCI6IjE4NSIsIkZvbnRTZXR0aW5ncyI6eyIkaWQiOiIxO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xODciLCJMaW5lQ29sb3IiOm51bGwsIkxpbmVXZWlnaHQiOjAuMCwiTGluZVR5cGUiOjAsIlBhcmVudFN0eWxlIjpudWxsfSwiUGFyZW50U3R5bGUiOnsiJHJlZiI6IjgxIn19LCJEdXJhdGlvblN0eWxlIjp7IiRpZCI6IjE4OCIsIkZvbnRTZXR0aW5ncyI6eyIkaWQiOiIxO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xOTAiLCJMaW5lQ29sb3IiOm51bGwsIkxpbmVXZWlnaHQiOjAuMCwiTGluZVR5cGUiOjAsIlBhcmVudFN0eWxlIjpudWxsfSwiUGFyZW50U3R5bGUiOnsiJHJlZiI6Ijg4In19LCJIb3Jpem9udGFsQ29ubmVjdG9yU3R5bGUiOnsiJGlkIjoiMTkxIiwiTGluZUNvbG9yIjp7IiRyZWYiOiI5NiJ9LCJMaW5lV2VpZ2h0IjoxLjAsIkxpbmVUeXBlIjowLCJQYXJlbnRTdHlsZSI6eyIkcmVmIjoiOTUifX0sIlZlcnRpY2FsQ29ubmVjdG9yU3R5bGUiOnsiJGlkIjoiMTkyIiwiTGluZUNvbG9yIjp7IiRyZWYiOiI5OSJ9LCJMaW5lV2VpZ2h0IjoxLjAsIkxpbmVUeXBlIjowLCJQYXJlbnRTdHlsZSI6eyIkcmVmIjoiOTgifX0sIk1hcmdpbiI6bnVsbCwiU3RhcnREYXRlUG9zaXRpb24iOjYsIkVuZERhdGVQb3NpdGlvbiI6NiwiVGl0bGVQb3NpdGlvbiI6MiwiRHVyYXRpb25Qb3NpdGlvbiI6NiwiUGVyY2VudGFnZUNvbXBsZXRlZFBvc2l0aW9uIjo2LCJTcGFjaW5nIjo1LCJJc0JlbG93VGltZWJhbmQiOmZhbHNlLCJQZXJjZW50YWdlQ29tcGxldGVTaGFwZU9wYWNpdHkiOjM1LCJTaGFwZVN0eWxlIjp7IiRpZCI6IjE5MyIsIk1hcmdpbiI6eyIkcmVmIjoiMTAyIn0sIlBhZGRpbmciOnsiJHJlZiI6IjEwMyJ9LCJCYWNrZ3JvdW5kIjp7IiRpZCI6IjE5NCIsIkNvbG9yIjp7IiRpZCI6IjE5NSIsIkEiOjI1NSwiUiI6MTExLCJHIjo0OSwiQiI6MTUyfX0sIklzVmlzaWJsZSI6dHJ1ZSwiV2lkdGgiOjAuMCwiSGVpZ2h0IjoxNi4wLCJCb3JkZXJTdHlsZSI6eyIkaWQiOiIxOTYiLCJMaW5lQ29sb3IiOnsiJHJlZiI6IjEwNSJ9LCJMaW5lV2VpZ2h0IjowLjAsIkxpbmVUeXBlIjowLCJQYXJlbnRTdHlsZSI6eyIkcmVmIjoiMTA0In19LCJQYXJlbnRTdHlsZSI6eyIkcmVmIjoiMTAxIn19LCJUaXRsZVN0eWxlIjp7IiRpZCI6IjE5NyIsIkZvbnRTZXR0aW5ncyI6eyIkaWQiOiIx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Tk5IiwiTGluZUNvbG9yIjpudWxsLCJMaW5lV2VpZ2h0IjowLjAsIkxpbmVUeXBlIjowLCJQYXJlbnRTdHlsZSI6bnVsbH0sIlBhcmVudFN0eWxlIjp7IiRyZWYiOiIxMDcifX0sIkRhdGVTdHlsZSI6eyIkaWQiOiIyMDAiLCJGb250U2V0dGluZ3MiOnsiJGlkIjoiMj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mZhbHNlLCJXaWR0aCI6MC4wLCJIZWlnaHQiOjAuMCwiQm9yZGVyU3R5bGUiOnsiJGlkIjoiMjAyIiwiTGluZUNvbG9yIjpudWxsLCJMaW5lV2VpZ2h0IjowLjAsIkxpbmVUeXBlIjowLCJQYXJlbnRTdHlsZSI6bnVsbH0sIlBhcmVudFN0eWxlIjp7IiRyZWYiOiIxMTQifX0sIkRhdGVGb3JtYXQiOnsiJHJlZiI6IjEyMSJ9LCJJc1Zpc2libGUiOnRydWUsIlBhcmVudFN0eWxlIjp7IiRyZWYiOiI4MCJ9fSwiSW5kZXgiOjQsIklkIjoiYThiNWQ4YjItMzcxZC00MDU4LTg2NzctZTk3ODQ1MWQ1ZWQ5IiwiVGl0bGUiOiJTRkdIIFJlc2VhcmNoIEJsZGcgQ29uc3RydWN0aW9uIiwiTm90ZSI6bnVsbCwiSHlwZXJsaW5rIjpudWxsLCJJc0NoYW5nZWQiOmZhbHNlLCJJc05ldyI6ZmFsc2V9LHsiJGlkIjoiMjAzIiwiR3JvdXBOYW1lIjpudWxsLCJTdGFydERhdGUiOiIyMDE3LTAzLTEzVDAwOjAwOjAwWiIsIkVuZERhdGUiOiIyMDE4LTA4LTEwVDIzOjU5OjU5Ljk5OVoiLCJQZXJjZW50YWdlQ29tcGxldGUiOm51bGwsIlN0eWxlIjp7IiRpZCI6IjIwNCIsIlNoYXBlIjowLCJTaGFwZVRoaWNrbmVzcyI6MSwiRHVyYXRpb25Gb3JtYXQiOjAsIkluY2x1ZGVOb25Xb3JraW5nRGF5c0luRHVyYXRpb24iOmZhbHNlLCJQZXJjZW50YWdlQ29tcGxldGVTdHlsZSI6eyIkaWQiOiIyMDUiLCJGb250U2V0dGluZ3MiOnsiJGlkIjoiMjA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A3IiwiTGluZUNvbG9yIjpudWxsLCJMaW5lV2VpZ2h0IjowLjAsIkxpbmVUeXBlIjowLCJQYXJlbnRTdHlsZSI6bnVsbH0sIlBhcmVudFN0eWxlIjp7IiRyZWYiOiI4MSJ9fSwiRHVyYXRpb25TdHlsZSI6eyIkaWQiOiIyMDgiLCJGb250U2V0dGluZ3MiOnsiJGlkIjoiMjA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EwIiwiTGluZUNvbG9yIjpudWxsLCJMaW5lV2VpZ2h0IjowLjAsIkxpbmVUeXBlIjowLCJQYXJlbnRTdHlsZSI6bnVsbH0sIlBhcmVudFN0eWxlIjp7IiRyZWYiOiI4OCJ9fSwiSG9yaXpvbnRhbENvbm5lY3RvclN0eWxlIjp7IiRpZCI6IjIxMSIsIkxpbmVDb2xvciI6eyIkcmVmIjoiOTYifSwiTGluZVdlaWdodCI6MS4wLCJMaW5lVHlwZSI6MCwiUGFyZW50U3R5bGUiOnsiJHJlZiI6Ijk1In19LCJWZXJ0aWNhbENvbm5lY3RvclN0eWxlIjp7IiRpZCI6IjIxMiIsIkxpbmVDb2xvciI6eyIkcmVmIjoiOTkifSwiTGluZVdlaWdodCI6MS4wLCJMaW5lVHlwZSI6MCwiUGFyZW50U3R5bGUiOnsiJHJlZiI6Ijk4In19LCJNYXJnaW4iOm51bGwsIlN0YXJ0RGF0ZVBvc2l0aW9uIjo2LCJFbmREYXRlUG9zaXRpb24iOjYsIlRpdGxlUG9zaXRpb24iOjIsIkR1cmF0aW9uUG9zaXRpb24iOjYsIlBlcmNlbnRhZ2VDb21wbGV0ZWRQb3NpdGlvbiI6NiwiU3BhY2luZyI6NSwiSXNCZWxvd1RpbWViYW5kIjpmYWxzZSwiUGVyY2VudGFnZUNvbXBsZXRlU2hhcGVPcGFjaXR5IjozNSwiU2hhcGVTdHlsZSI6eyIkaWQiOiIyMTMiLCJNYXJnaW4iOnsiJHJlZiI6IjEwMiJ9LCJQYWRkaW5nIjp7IiRyZWYiOiIxMDMifSwiQmFja2dyb3VuZCI6eyIkaWQiOiIyMTQiLCJDb2xvciI6eyIkaWQiOiIyMTUiLCJBIjoyNTUsIlIiOjIzNiwiRyI6MjQsIkIiOjcyfX0sIklzVmlzaWJsZSI6dHJ1ZSwiV2lkdGgiOjAuMCwiSGVpZ2h0IjoxNi4wLCJCb3JkZXJTdHlsZSI6eyIkaWQiOiIyMTYiLCJMaW5lQ29sb3IiOnsiJHJlZiI6IjEwNSJ9LCJMaW5lV2VpZ2h0IjowLjAsIkxpbmVUeXBlIjowLCJQYXJlbnRTdHlsZSI6eyIkcmVmIjoiMTA0In19LCJQYXJlbnRTdHlsZSI6eyIkcmVmIjoiMTAxIn19LCJUaXRsZVN0eWxlIjp7IiRpZCI6IjIxNyIsIkZvbnRTZXR0aW5ncyI6eyIkaWQiOiIyM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E5IiwiTGluZUNvbG9yIjpudWxsLCJMaW5lV2VpZ2h0IjowLjAsIkxpbmVUeXBlIjowLCJQYXJlbnRTdHlsZSI6bnVsbH0sIlBhcmVudFN0eWxlIjp7IiRyZWYiOiIxMDcifX0sIkRhdGVTdHlsZSI6eyIkaWQiOiIyMjAiLCJGb250U2V0dGluZ3MiOnsiJGlkIjoiMjI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mZhbHNlLCJXaWR0aCI6MC4wLCJIZWlnaHQiOjAuMCwiQm9yZGVyU3R5bGUiOnsiJGlkIjoiMjIyIiwiTGluZUNvbG9yIjpudWxsLCJMaW5lV2VpZ2h0IjowLjAsIkxpbmVUeXBlIjowLCJQYXJlbnRTdHlsZSI6bnVsbH0sIlBhcmVudFN0eWxlIjp7IiRyZWYiOiIxMTQifX0sIkRhdGVGb3JtYXQiOnsiJHJlZiI6IjEyMSJ9LCJJc1Zpc2libGUiOnRydWUsIlBhcmVudFN0eWxlIjp7IiRyZWYiOiI4MCJ9fSwiSW5kZXgiOjUsIklkIjoiM2I4M2MwNDItYjIwZC00ZDUyLTkzMTktODY4OTk0YWNlY2YwIiwiVGl0bGUiOiJQQ00gQmxkZyBDb25zdHJ1Y3Rpb24iLCJOb3RlIjpudWxsLCJIeXBlcmxpbmsiOm51bGwsIklzQ2hhbmdlZCI6ZmFsc2UsIklzTmV3IjpmYWxzZX0seyIkaWQiOiIyMjMiLCJHcm91cE5hbWUiOm51bGwsIlN0YXJ0RGF0ZSI6IjIwMTctMDctMDJUMDA6MDA6MDBaIiwiRW5kRGF0ZSI6IjIwMjAtMTItMzFUMjM6NTk6NTkuOTk5WiIsIlBlcmNlbnRhZ2VDb21wbGV0ZSI6bnVsbCwiU3R5bGUiOnsiJGlkIjoiMjI0IiwiU2hhcGUiOjAsIlNoYXBlVGhpY2tuZXNzIjoxLCJEdXJhdGlvbkZvcm1hdCI6MCwiSW5jbHVkZU5vbldvcmtpbmdEYXlzSW5EdXJhdGlvbiI6ZmFsc2UsIlBlcmNlbnRhZ2VDb21wbGV0ZVN0eWxlIjp7IiRpZCI6IjIyNSIsIkZvbnRTZXR0aW5ncyI6eyIkaWQiOiIyMj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jciLCJMaW5lQ29sb3IiOm51bGwsIkxpbmVXZWlnaHQiOjAuMCwiTGluZVR5cGUiOjAsIlBhcmVudFN0eWxlIjpudWxsfSwiUGFyZW50U3R5bGUiOnsiJHJlZiI6IjgxIn19LCJEdXJhdGlvblN0eWxlIjp7IiRpZCI6IjIyOCIsIkZvbnRTZXR0aW5ncyI6eyIkaWQiOiIyM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MzAiLCJMaW5lQ29sb3IiOm51bGwsIkxpbmVXZWlnaHQiOjAuMCwiTGluZVR5cGUiOjAsIlBhcmVudFN0eWxlIjpudWxsfSwiUGFyZW50U3R5bGUiOnsiJHJlZiI6Ijg4In19LCJIb3Jpem9udGFsQ29ubmVjdG9yU3R5bGUiOnsiJGlkIjoiMjMxIiwiTGluZUNvbG9yIjp7IiRyZWYiOiI5NiJ9LCJMaW5lV2VpZ2h0IjoxLjAsIkxpbmVUeXBlIjowLCJQYXJlbnRTdHlsZSI6eyIkcmVmIjoiOTUifX0sIlZlcnRpY2FsQ29ubmVjdG9yU3R5bGUiOnsiJGlkIjoiMjMyIiwiTGluZUNvbG9yIjp7IiRyZWYiOiI5OSJ9LCJMaW5lV2VpZ2h0IjoxLjAsIkxpbmVUeXBlIjowLCJQYXJlbnRTdHlsZSI6eyIkcmVmIjoiOTgifX0sIk1hcmdpbiI6bnVsbCwiU3RhcnREYXRlUG9zaXRpb24iOjYsIkVuZERhdGVQb3NpdGlvbiI6NiwiVGl0bGVQb3NpdGlvbiI6MiwiRHVyYXRpb25Qb3NpdGlvbiI6NiwiUGVyY2VudGFnZUNvbXBsZXRlZFBvc2l0aW9uIjo2LCJTcGFjaW5nIjo1LCJJc0JlbG93VGltZWJhbmQiOmZhbHNlLCJQZXJjZW50YWdlQ29tcGxldGVTaGFwZU9wYWNpdHkiOjM1LCJTaGFwZVN0eWxlIjp7IiRpZCI6IjIzMyIsIk1hcmdpbiI6eyIkcmVmIjoiMTAyIn0sIlBhZGRpbmciOnsiJHJlZiI6IjEwMyJ9LCJCYWNrZ3JvdW5kIjp7IiRpZCI6IjIzNCIsIkNvbG9yIjp7IiRpZCI6IjIzNSIsIkEiOjI1NSwiUiI6MjQwLCJHIjoyMjEsIkIiOjV9fSwiSXNWaXNpYmxlIjp0cnVlLCJXaWR0aCI6MC4wLCJIZWlnaHQiOjE2LjAsIkJvcmRlclN0eWxlIjp7IiRpZCI6IjIzNiIsIkxpbmVDb2xvciI6eyIkcmVmIjoiMTA1In0sIkxpbmVXZWlnaHQiOjAuMCwiTGluZVR5cGUiOjAsIlBhcmVudFN0eWxlIjp7IiRyZWYiOiIxMDQifX0sIlBhcmVudFN0eWxlIjp7IiRyZWYiOiIxMDEifX0sIlRpdGxlU3R5bGUiOnsiJGlkIjoiMjM3IiwiRm9udFNldHRpbmdzIjp7IiRpZCI6IjIz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MzkiLCJMaW5lQ29sb3IiOm51bGwsIkxpbmVXZWlnaHQiOjAuMCwiTGluZVR5cGUiOjAsIlBhcmVudFN0eWxlIjpudWxsfSwiUGFyZW50U3R5bGUiOnsiJHJlZiI6IjEwNyJ9fSwiRGF0ZVN0eWxlIjp7IiRpZCI6IjI0MCIsIkZvbnRTZXR0aW5ncyI6eyIkaWQiOiIyN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ZmFsc2UsIldpZHRoIjowLjAsIkhlaWdodCI6MC4wLCJCb3JkZXJTdHlsZSI6eyIkaWQiOiIyNDIiLCJMaW5lQ29sb3IiOm51bGwsIkxpbmVXZWlnaHQiOjAuMCwiTGluZVR5cGUiOjAsIlBhcmVudFN0eWxlIjpudWxsfSwiUGFyZW50U3R5bGUiOnsiJHJlZiI6IjExNCJ9fSwiRGF0ZUZvcm1hdCI6eyIkcmVmIjoiMTIxIn0sIklzVmlzaWJsZSI6dHJ1ZSwiUGFyZW50U3R5bGUiOnsiJHJlZiI6IjgwIn19LCJJbmRleCI6NiwiSWQiOiJjYzQxZDg4OS00ZThmLTRkZWMtOTFmNC1hYjk5NjFmNDY5M2EiLCJUaXRsZSI6IlVDIEhhbGwgUmV0cm9maXQgIiwiTm90ZSI6bnVsbCwiSHlwZXJsaW5rIjpudWxsLCJJc0NoYW5nZWQiOmZhbHNlLCJJc05ldyI6ZmFsc2V9LHsiJGlkIjoiMjQzIiwiR3JvdXBOYW1lIjpudWxsLCJTdGFydERhdGUiOiIyMDE3LTAyLTAxVDAwOjAwOjAwWiIsIkVuZERhdGUiOiIyMDE5LTA0LTAxVDIzOjU5OjU5Ljk5OVoiLCJQZXJjZW50YWdlQ29tcGxldGUiOm51bGwsIlN0eWxlIjp7IiRpZCI6IjI0NCIsIlNoYXBlIjowLCJTaGFwZVRoaWNrbmVzcyI6MSwiRHVyYXRpb25Gb3JtYXQiOjAsIkluY2x1ZGVOb25Xb3JraW5nRGF5c0luRHVyYXRpb24iOmZhbHNlLCJQZXJjZW50YWdlQ29tcGxldGVTdHlsZSI6eyIkaWQiOiIyNDUiLCJGb250U2V0dGluZ3MiOnsiJGlkIjoiMjQ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Q3IiwiTGluZUNvbG9yIjpudWxsLCJMaW5lV2VpZ2h0IjowLjAsIkxpbmVUeXBlIjowLCJQYXJlbnRTdHlsZSI6bnVsbH0sIlBhcmVudFN0eWxlIjp7IiRyZWYiOiI4MSJ9fSwiRHVyYXRpb25TdHlsZSI6eyIkaWQiOiIyNDgiLCJGb250U2V0dGluZ3MiOnsiJGlkIjoiMjQ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UwIiwiTGluZUNvbG9yIjpudWxsLCJMaW5lV2VpZ2h0IjowLjAsIkxpbmVUeXBlIjowLCJQYXJlbnRTdHlsZSI6bnVsbH0sIlBhcmVudFN0eWxlIjp7IiRyZWYiOiI4OCJ9fSwiSG9yaXpvbnRhbENvbm5lY3RvclN0eWxlIjp7IiRpZCI6IjI1MSIsIkxpbmVDb2xvciI6eyIkcmVmIjoiOTYifSwiTGluZVdlaWdodCI6MS4wLCJMaW5lVHlwZSI6MCwiUGFyZW50U3R5bGUiOnsiJHJlZiI6Ijk1In19LCJWZXJ0aWNhbENvbm5lY3RvclN0eWxlIjp7IiRpZCI6IjI1MiIsIkxpbmVDb2xvciI6eyIkcmVmIjoiOTkifSwiTGluZVdlaWdodCI6MS4wLCJMaW5lVHlwZSI6MCwiUGFyZW50U3R5bGUiOnsiJHJlZiI6Ijk4In19LCJNYXJnaW4iOm51bGwsIlN0YXJ0RGF0ZVBvc2l0aW9uIjo2LCJFbmREYXRlUG9zaXRpb24iOjYsIlRpdGxlUG9zaXRpb24iOjIsIkR1cmF0aW9uUG9zaXRpb24iOjYsIlBlcmNlbnRhZ2VDb21wbGV0ZWRQb3NpdGlvbiI6NiwiU3BhY2luZyI6NSwiSXNCZWxvd1RpbWViYW5kIjpmYWxzZSwiUGVyY2VudGFnZUNvbXBsZXRlU2hhcGVPcGFjaXR5IjozNSwiU2hhcGVTdHlsZSI6eyIkaWQiOiIyNTMiLCJNYXJnaW4iOnsiJHJlZiI6IjEwMiJ9LCJQYWRkaW5nIjp7IiRyZWYiOiIxMDMifSwiQmFja2dyb3VuZCI6eyIkaWQiOiIyNTQiLCJDb2xvciI6eyIkaWQiOiIyNTUiLCJBIjoyNTUsIlIiOjIxMywiRyI6MTgwLCJCIjoyMzB9fSwiSXNWaXNpYmxlIjp0cnVlLCJXaWR0aCI6MC4wLCJIZWlnaHQiOjE2LjAsIkJvcmRlclN0eWxlIjp7IiRpZCI6IjI1NiIsIkxpbmVDb2xvciI6eyIkcmVmIjoiMTA1In0sIkxpbmVXZWlnaHQiOjAuMCwiTGluZVR5cGUiOjAsIlBhcmVudFN0eWxlIjp7IiRyZWYiOiIxMDQifX0sIlBhcmVudFN0eWxlIjp7IiRyZWYiOiIxMDEifX0sIlRpdGxlU3R5bGUiOnsiJGlkIjoiMjU3IiwiRm9udFNldHRpbmdzIjp7IiRpZCI6IjI1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TkiLCJMaW5lQ29sb3IiOm51bGwsIkxpbmVXZWlnaHQiOjAuMCwiTGluZVR5cGUiOjAsIlBhcmVudFN0eWxlIjpudWxsfSwiUGFyZW50U3R5bGUiOnsiJHJlZiI6IjEwNyJ9fSwiRGF0ZVN0eWxlIjp7IiRpZCI6IjI2MCIsIkZvbnRTZXR0aW5ncyI6eyIkaWQiOiIyNj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ZmFsc2UsIldpZHRoIjowLjAsIkhlaWdodCI6MC4wLCJCb3JkZXJTdHlsZSI6eyIkaWQiOiIyNjIiLCJMaW5lQ29sb3IiOm51bGwsIkxpbmVXZWlnaHQiOjAuMCwiTGluZVR5cGUiOjAsIlBhcmVudFN0eWxlIjpudWxsfSwiUGFyZW50U3R5bGUiOnsiJHJlZiI6IjExNCJ9fSwiRGF0ZUZvcm1hdCI6eyIkcmVmIjoiMTIxIn0sIklzVmlzaWJsZSI6dHJ1ZSwiUGFyZW50U3R5bGUiOnsiJHJlZiI6IjgwIn19LCJJbmRleCI6NywiSWQiOiI1ZDI0MjIxMy0yOTgwLTQ0NTUtYjIyNS1iMmRjODM1NzhhMDQiLCJUaXRsZSI6IlBzeWNoaWF0cnkgQ2xpbmljcyBDb25zdHJ1Y3Rpb24iLCJOb3RlIjpudWxsLCJIeXBlcmxpbmsiOm51bGwsIklzQ2hhbmdlZCI6ZmFsc2UsIklzTmV3IjpmYWxzZX1dLCJTZXR0aW5ncyI6eyIkaWQiOiIyNjMiLCJJbXBhT3B0aW9ucyI6eyIkaWQiOiIyNjQ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V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55691</TotalTime>
  <Words>2607</Words>
  <Application>Microsoft Office PowerPoint</Application>
  <PresentationFormat>On-screen Show (4:3)</PresentationFormat>
  <Paragraphs>314</Paragraphs>
  <Slides>18</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Calibri Light</vt:lpstr>
      <vt:lpstr>Garamond</vt:lpstr>
      <vt:lpstr>Wingdings</vt:lpstr>
      <vt:lpstr>UCSF PPT Template</vt:lpstr>
      <vt:lpstr>Custom Design</vt:lpstr>
      <vt:lpstr>UCSF PPT Template-Blue</vt:lpstr>
      <vt:lpstr>UCSF PPT Template-Blue Bar</vt:lpstr>
      <vt:lpstr>Open Plan at UCSF</vt:lpstr>
      <vt:lpstr>Agenda</vt:lpstr>
      <vt:lpstr>PowerPoint Presentation</vt:lpstr>
      <vt:lpstr>What is Open Plan at UCSF?</vt:lpstr>
      <vt:lpstr>Lessons Learned from Mission Hall</vt:lpstr>
      <vt:lpstr>Components of Open Plan at UCSF</vt:lpstr>
      <vt:lpstr>Components of Open Plan at UCSF</vt:lpstr>
      <vt:lpstr>The Change Agents Role </vt:lpstr>
      <vt:lpstr>What Can I do Now?</vt:lpstr>
      <vt:lpstr>Where can I find information?</vt:lpstr>
      <vt:lpstr>What’s Next? </vt:lpstr>
      <vt:lpstr>Clinical Sciences Building Project Update </vt:lpstr>
      <vt:lpstr>CSB Project Update Amenities </vt:lpstr>
      <vt:lpstr>Center for Vision Neuroscience Update (on Block 33)</vt:lpstr>
      <vt:lpstr>UCSF Vision Neuroscience Center Project Update  Amenities</vt:lpstr>
      <vt:lpstr>UCSF Mission Bay Construction</vt:lpstr>
      <vt:lpstr>Major Building Estimated Project Schedules</vt:lpstr>
      <vt:lpstr>Resources and Information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Morrison, Cristina</cp:lastModifiedBy>
  <cp:revision>929</cp:revision>
  <cp:lastPrinted>2018-02-01T16:13:50Z</cp:lastPrinted>
  <dcterms:created xsi:type="dcterms:W3CDTF">2012-05-07T17:59:34Z</dcterms:created>
  <dcterms:modified xsi:type="dcterms:W3CDTF">2018-02-07T20:48:58Z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