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5.xml" ContentType="application/vnd.openxmlformats-officedocument.presentationml.tags+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8.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4" r:id="rId2"/>
  </p:sldMasterIdLst>
  <p:notesMasterIdLst>
    <p:notesMasterId r:id="rId43"/>
  </p:notesMasterIdLst>
  <p:sldIdLst>
    <p:sldId id="257" r:id="rId3"/>
    <p:sldId id="258" r:id="rId4"/>
    <p:sldId id="316" r:id="rId5"/>
    <p:sldId id="317" r:id="rId6"/>
    <p:sldId id="264" r:id="rId7"/>
    <p:sldId id="269" r:id="rId8"/>
    <p:sldId id="270" r:id="rId9"/>
    <p:sldId id="276" r:id="rId10"/>
    <p:sldId id="286" r:id="rId11"/>
    <p:sldId id="267" r:id="rId12"/>
    <p:sldId id="319" r:id="rId13"/>
    <p:sldId id="318" r:id="rId14"/>
    <p:sldId id="320" r:id="rId15"/>
    <p:sldId id="262" r:id="rId16"/>
    <p:sldId id="261" r:id="rId17"/>
    <p:sldId id="295" r:id="rId18"/>
    <p:sldId id="296" r:id="rId19"/>
    <p:sldId id="297" r:id="rId20"/>
    <p:sldId id="268" r:id="rId21"/>
    <p:sldId id="300" r:id="rId22"/>
    <p:sldId id="301" r:id="rId23"/>
    <p:sldId id="266" r:id="rId24"/>
    <p:sldId id="287" r:id="rId25"/>
    <p:sldId id="288" r:id="rId26"/>
    <p:sldId id="321" r:id="rId27"/>
    <p:sldId id="289" r:id="rId28"/>
    <p:sldId id="322" r:id="rId29"/>
    <p:sldId id="323" r:id="rId30"/>
    <p:sldId id="274" r:id="rId31"/>
    <p:sldId id="290" r:id="rId32"/>
    <p:sldId id="324" r:id="rId33"/>
    <p:sldId id="299" r:id="rId34"/>
    <p:sldId id="325" r:id="rId35"/>
    <p:sldId id="277" r:id="rId36"/>
    <p:sldId id="273" r:id="rId37"/>
    <p:sldId id="278" r:id="rId38"/>
    <p:sldId id="279" r:id="rId39"/>
    <p:sldId id="281" r:id="rId40"/>
    <p:sldId id="282" r:id="rId41"/>
    <p:sldId id="283" r:id="rId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88" autoAdjust="0"/>
  </p:normalViewPr>
  <p:slideViewPr>
    <p:cSldViewPr>
      <p:cViewPr varScale="1">
        <p:scale>
          <a:sx n="75" d="100"/>
          <a:sy n="75" d="100"/>
        </p:scale>
        <p:origin x="1420" y="56"/>
      </p:cViewPr>
      <p:guideLst>
        <p:guide orient="horz" pos="2160"/>
        <p:guide pos="2880"/>
      </p:guideLst>
    </p:cSldViewPr>
  </p:slideViewPr>
  <p:notesTextViewPr>
    <p:cViewPr>
      <p:scale>
        <a:sx n="1" d="1"/>
        <a:sy n="1" d="1"/>
      </p:scale>
      <p:origin x="0" y="0"/>
    </p:cViewPr>
  </p:notesTextViewPr>
  <p:sorterViewPr>
    <p:cViewPr>
      <p:scale>
        <a:sx n="100" d="100"/>
        <a:sy n="100" d="100"/>
      </p:scale>
      <p:origin x="0" y="14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1" y="0"/>
            <a:ext cx="3043343" cy="465455"/>
          </a:xfrm>
          <a:prstGeom prst="rect">
            <a:avLst/>
          </a:prstGeom>
        </p:spPr>
        <p:txBody>
          <a:bodyPr vert="horz" lIns="93324" tIns="46662" rIns="93324" bIns="46662" rtlCol="0"/>
          <a:lstStyle>
            <a:lvl1pPr algn="r">
              <a:defRPr sz="1200"/>
            </a:lvl1pPr>
          </a:lstStyle>
          <a:p>
            <a:fld id="{F2314E7E-489D-4922-9C4E-5704D7D00437}" type="datetimeFigureOut">
              <a:rPr lang="en-US" smtClean="0"/>
              <a:t>10/12/2017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24" tIns="46662" rIns="93324" bIns="46662" rtlCol="0" anchor="b"/>
          <a:lstStyle>
            <a:lvl1pPr algn="r">
              <a:defRPr sz="1200"/>
            </a:lvl1pPr>
          </a:lstStyle>
          <a:p>
            <a:fld id="{2506188D-3CBB-4AA2-BEB4-ECD49ADF93B6}" type="slidenum">
              <a:rPr lang="en-US" smtClean="0"/>
              <a:t>‹#›</a:t>
            </a:fld>
            <a:endParaRPr lang="en-US"/>
          </a:p>
        </p:txBody>
      </p:sp>
    </p:spTree>
    <p:extLst>
      <p:ext uri="{BB962C8B-B14F-4D97-AF65-F5344CB8AC3E}">
        <p14:creationId xmlns:p14="http://schemas.microsoft.com/office/powerpoint/2010/main" val="373960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Image Placeholder 21"/>
          <p:cNvSpPr>
            <a:spLocks noGrp="1" noRot="1" noChangeAspect="1"/>
          </p:cNvSpPr>
          <p:nvPr>
            <p:ph type="sldImg"/>
          </p:nvPr>
        </p:nvSpPr>
        <p:spPr>
          <a:xfrm>
            <a:off x="1263650" y="400050"/>
            <a:ext cx="4656138" cy="3490913"/>
          </a:xfrm>
        </p:spPr>
      </p:sp>
      <p:sp>
        <p:nvSpPr>
          <p:cNvPr id="23" name="Notes Placeholder 22"/>
          <p:cNvSpPr>
            <a:spLocks noGrp="1"/>
          </p:cNvSpPr>
          <p:nvPr>
            <p:ph type="body" idx="1"/>
          </p:nvPr>
        </p:nvSpPr>
        <p:spPr/>
        <p:txBody>
          <a:bodyPr>
            <a:normAutofit/>
          </a:bodyPr>
          <a:lstStyle/>
          <a:p>
            <a:endParaRPr lang="en-US" dirty="0"/>
          </a:p>
        </p:txBody>
      </p:sp>
      <p:sp>
        <p:nvSpPr>
          <p:cNvPr id="2" name="Slide Number Placeholder 1"/>
          <p:cNvSpPr>
            <a:spLocks noGrp="1"/>
          </p:cNvSpPr>
          <p:nvPr>
            <p:ph type="sldNum" sz="quarter" idx="10"/>
          </p:nvPr>
        </p:nvSpPr>
        <p:spPr/>
        <p:txBody>
          <a:bodyPr/>
          <a:lstStyle/>
          <a:p>
            <a:fld id="{111E5896-917A-4035-A860-408E1EC3CD51}" type="slidenum">
              <a:rPr lang="en-US" smtClean="0">
                <a:solidFill>
                  <a:prstClr val="black"/>
                </a:solidFill>
                <a:latin typeface="Arial" pitchFamily="34" charset="0"/>
                <a:cs typeface="Arial" pitchFamily="34" charset="0"/>
              </a:rPr>
              <a:pPr/>
              <a:t>1</a:t>
            </a:fld>
            <a:endParaRPr lang="en-US" dirty="0">
              <a:solidFill>
                <a:prstClr val="black"/>
              </a:solidFill>
              <a:latin typeface="Arial" pitchFamily="34" charset="0"/>
              <a:cs typeface="Arial" pitchFamily="34" charset="0"/>
            </a:endParaRPr>
          </a:p>
        </p:txBody>
      </p:sp>
      <p:sp>
        <p:nvSpPr>
          <p:cNvPr id="3" name="Header Placeholder 2"/>
          <p:cNvSpPr>
            <a:spLocks noGrp="1"/>
          </p:cNvSpPr>
          <p:nvPr>
            <p:ph type="hdr" sz="quarter" idx="11"/>
          </p:nvPr>
        </p:nvSpPr>
        <p:spPr/>
        <p:txBody>
          <a:bodyPr/>
          <a:lstStyle/>
          <a:p>
            <a:pPr>
              <a:lnSpc>
                <a:spcPct val="95000"/>
              </a:lnSpc>
            </a:pPr>
            <a:r>
              <a:rPr lang="en-US" smtClean="0">
                <a:solidFill>
                  <a:prstClr val="black"/>
                </a:solidFill>
                <a:latin typeface="Arial" pitchFamily="34" charset="0"/>
                <a:cs typeface="Arial" pitchFamily="34" charset="0"/>
              </a:rPr>
              <a:t>Open Plan Workspace Change Management</a:t>
            </a: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540443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10</a:t>
            </a:fld>
            <a:endParaRPr lang="en-US"/>
          </a:p>
        </p:txBody>
      </p:sp>
    </p:spTree>
    <p:extLst>
      <p:ext uri="{BB962C8B-B14F-4D97-AF65-F5344CB8AC3E}">
        <p14:creationId xmlns:p14="http://schemas.microsoft.com/office/powerpoint/2010/main" val="3872608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Test: Did you have a nice weekend?
https://www.polleverywhere.com/multiple_choice_polls/kcMhPI3gFRHqQRq</a:t>
            </a:r>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11</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4327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What are you most excited about?
https://www.polleverywhere.com/multiple_choice_polls/HJkdJYvNqDSTuO7</a:t>
            </a:r>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12</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73394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What are you most concerned about?
https://www.polleverywhere.com/multiple_choice_polls/54azgAekl30FCQw</a:t>
            </a:r>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13</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4473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Learned many lessons at Mission Hall and want to engage with building</a:t>
            </a:r>
            <a:r>
              <a:rPr lang="en-US" baseline="0" dirty="0" smtClean="0"/>
              <a:t> occupants early</a:t>
            </a:r>
            <a:endParaRPr lang="en-US" dirty="0"/>
          </a:p>
        </p:txBody>
      </p:sp>
      <p:sp>
        <p:nvSpPr>
          <p:cNvPr id="4" name="Slide Number Placeholder 3"/>
          <p:cNvSpPr>
            <a:spLocks noGrp="1"/>
          </p:cNvSpPr>
          <p:nvPr>
            <p:ph type="sldNum" sz="quarter" idx="10"/>
          </p:nvPr>
        </p:nvSpPr>
        <p:spPr/>
        <p:txBody>
          <a:bodyPr/>
          <a:lstStyle/>
          <a:p>
            <a:fld id="{2506188D-3CBB-4AA2-BEB4-ECD49ADF93B6}" type="slidenum">
              <a:rPr lang="en-US" smtClean="0"/>
              <a:t>14</a:t>
            </a:fld>
            <a:endParaRPr lang="en-US"/>
          </a:p>
        </p:txBody>
      </p:sp>
    </p:spTree>
    <p:extLst>
      <p:ext uri="{BB962C8B-B14F-4D97-AF65-F5344CB8AC3E}">
        <p14:creationId xmlns:p14="http://schemas.microsoft.com/office/powerpoint/2010/main" val="836766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40005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D7C5D3-DD2D-4CA7-A82D-F3588CD8C877}" type="slidenum">
              <a:rPr lang="en-US" smtClean="0"/>
              <a:pPr/>
              <a:t>15</a:t>
            </a:fld>
            <a:endParaRPr lang="en-US" dirty="0"/>
          </a:p>
        </p:txBody>
      </p:sp>
    </p:spTree>
    <p:extLst>
      <p:ext uri="{BB962C8B-B14F-4D97-AF65-F5344CB8AC3E}">
        <p14:creationId xmlns:p14="http://schemas.microsoft.com/office/powerpoint/2010/main" val="1739338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Design Team included current occupants of MH and U-80, future occupants of CSB or Block 33, as well as SOM Deans office staff and central service providers, such as Facilities and Campus Planning</a:t>
            </a:r>
          </a:p>
          <a:p>
            <a:r>
              <a:rPr lang="en-US" sz="1100" dirty="0"/>
              <a:t>Met with Design Team for 4 full day  sessions to develop change management plan</a:t>
            </a:r>
          </a:p>
        </p:txBody>
      </p:sp>
      <p:sp>
        <p:nvSpPr>
          <p:cNvPr id="4" name="Slide Number Placeholder 3"/>
          <p:cNvSpPr>
            <a:spLocks noGrp="1"/>
          </p:cNvSpPr>
          <p:nvPr>
            <p:ph type="sldNum" sz="quarter" idx="10"/>
          </p:nvPr>
        </p:nvSpPr>
        <p:spPr/>
        <p:txBody>
          <a:bodyPr/>
          <a:lstStyle/>
          <a:p>
            <a:fld id="{2506188D-3CBB-4AA2-BEB4-ECD49ADF93B6}" type="slidenum">
              <a:rPr lang="en-US" smtClean="0"/>
              <a:t>16</a:t>
            </a:fld>
            <a:endParaRPr lang="en-US"/>
          </a:p>
        </p:txBody>
      </p:sp>
    </p:spTree>
    <p:extLst>
      <p:ext uri="{BB962C8B-B14F-4D97-AF65-F5344CB8AC3E}">
        <p14:creationId xmlns:p14="http://schemas.microsoft.com/office/powerpoint/2010/main" val="233922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17</a:t>
            </a:fld>
            <a:endParaRPr lang="en-US"/>
          </a:p>
        </p:txBody>
      </p:sp>
    </p:spTree>
    <p:extLst>
      <p:ext uri="{BB962C8B-B14F-4D97-AF65-F5344CB8AC3E}">
        <p14:creationId xmlns:p14="http://schemas.microsoft.com/office/powerpoint/2010/main" val="910180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 is to minimize the fear, depression, hostility</a:t>
            </a:r>
            <a:r>
              <a:rPr lang="en-US" baseline="0" dirty="0" smtClean="0"/>
              <a:t> and threats</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E6EB96FB-DF3B-4347-93E5-72E7DD1E9BAD}" type="datetime1">
              <a:rPr lang="en-US" smtClean="0">
                <a:latin typeface="Arial" pitchFamily="34" charset="0"/>
                <a:cs typeface="Arial" pitchFamily="34" charset="0"/>
              </a:rPr>
              <a:t>10/12/2017</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18</a:t>
            </a:fld>
            <a:endParaRPr lang="en-US" dirty="0">
              <a:latin typeface="Arial" pitchFamily="34" charset="0"/>
              <a:cs typeface="Arial" pitchFamily="34" charset="0"/>
            </a:endParaRPr>
          </a:p>
        </p:txBody>
      </p:sp>
    </p:spTree>
    <p:extLst>
      <p:ext uri="{BB962C8B-B14F-4D97-AF65-F5344CB8AC3E}">
        <p14:creationId xmlns:p14="http://schemas.microsoft.com/office/powerpoint/2010/main" val="4196160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customer slide with </a:t>
            </a:r>
            <a:r>
              <a:rPr lang="en-US" dirty="0" err="1" smtClean="0"/>
              <a:t>wordle</a:t>
            </a:r>
            <a:endParaRPr lang="en-US" dirty="0" smtClean="0"/>
          </a:p>
          <a:p>
            <a:r>
              <a:rPr lang="en-US" dirty="0" smtClean="0"/>
              <a:t>Won’t discuss</a:t>
            </a:r>
            <a:r>
              <a:rPr lang="en-US" baseline="0" dirty="0" smtClean="0"/>
              <a:t> behaviors and norms now – too early</a:t>
            </a:r>
            <a:endParaRPr lang="en-US" dirty="0"/>
          </a:p>
        </p:txBody>
      </p:sp>
      <p:sp>
        <p:nvSpPr>
          <p:cNvPr id="4" name="Slide Number Placeholder 3"/>
          <p:cNvSpPr>
            <a:spLocks noGrp="1"/>
          </p:cNvSpPr>
          <p:nvPr>
            <p:ph type="sldNum" sz="quarter" idx="10"/>
          </p:nvPr>
        </p:nvSpPr>
        <p:spPr/>
        <p:txBody>
          <a:bodyPr/>
          <a:lstStyle/>
          <a:p>
            <a:fld id="{2506188D-3CBB-4AA2-BEB4-ECD49ADF93B6}" type="slidenum">
              <a:rPr lang="en-US" smtClean="0"/>
              <a:t>19</a:t>
            </a:fld>
            <a:endParaRPr lang="en-US"/>
          </a:p>
        </p:txBody>
      </p:sp>
    </p:spTree>
    <p:extLst>
      <p:ext uri="{BB962C8B-B14F-4D97-AF65-F5344CB8AC3E}">
        <p14:creationId xmlns:p14="http://schemas.microsoft.com/office/powerpoint/2010/main" val="207805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E344C6-4DCD-4C7C-B996-A2D17C97F45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08280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E344C6-4DCD-4C7C-B996-A2D17C97F45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084340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400050"/>
            <a:ext cx="4654550" cy="3490913"/>
          </a:xfrm>
        </p:spPr>
      </p:sp>
      <p:sp>
        <p:nvSpPr>
          <p:cNvPr id="3" name="Notes Placeholder 2"/>
          <p:cNvSpPr>
            <a:spLocks noGrp="1"/>
          </p:cNvSpPr>
          <p:nvPr>
            <p:ph type="body" idx="1"/>
          </p:nvPr>
        </p:nvSpPr>
        <p:spPr/>
        <p:txBody>
          <a:bodyPr/>
          <a:lstStyle/>
          <a:p>
            <a:pPr marL="173291" indent="-173291"/>
            <a:r>
              <a:rPr lang="en-US" dirty="0" smtClean="0"/>
              <a:t>Is</a:t>
            </a:r>
            <a:r>
              <a:rPr lang="en-US" baseline="0" dirty="0" smtClean="0"/>
              <a:t> Cost neutral and Efficient Funds Flow important for Service Providers?</a:t>
            </a:r>
          </a:p>
          <a:p>
            <a:pPr marL="173291" indent="-173291"/>
            <a:r>
              <a:rPr lang="en-US" baseline="0" dirty="0" smtClean="0"/>
              <a:t>Do staff value efficient funds flow and cost neutral?</a:t>
            </a:r>
            <a:endParaRPr lang="en-US" dirty="0" smtClean="0"/>
          </a:p>
        </p:txBody>
      </p:sp>
      <p:sp>
        <p:nvSpPr>
          <p:cNvPr id="5" name="Slide Number Placeholder 4"/>
          <p:cNvSpPr>
            <a:spLocks noGrp="1"/>
          </p:cNvSpPr>
          <p:nvPr>
            <p:ph type="sldNum" sz="quarter" idx="10"/>
          </p:nvPr>
        </p:nvSpPr>
        <p:spPr/>
        <p:txBody>
          <a:bodyPr/>
          <a:lstStyle/>
          <a:p>
            <a:fld id="{111E5896-917A-4035-A860-408E1EC3CD51}" type="slidenum">
              <a:rPr lang="en-US" smtClean="0">
                <a:solidFill>
                  <a:prstClr val="black"/>
                </a:solidFill>
                <a:latin typeface="Arial" pitchFamily="34" charset="0"/>
                <a:cs typeface="Arial" pitchFamily="34" charset="0"/>
              </a:rPr>
              <a:pPr/>
              <a:t>21</a:t>
            </a:fld>
            <a:endParaRPr lang="en-US" dirty="0">
              <a:solidFill>
                <a:prstClr val="black"/>
              </a:solidFill>
              <a:latin typeface="Arial" pitchFamily="34" charset="0"/>
              <a:cs typeface="Arial" pitchFamily="34" charset="0"/>
            </a:endParaRPr>
          </a:p>
        </p:txBody>
      </p:sp>
      <p:sp>
        <p:nvSpPr>
          <p:cNvPr id="6" name="Header Placeholder 5"/>
          <p:cNvSpPr>
            <a:spLocks noGrp="1"/>
          </p:cNvSpPr>
          <p:nvPr>
            <p:ph type="hdr" sz="quarter" idx="11"/>
          </p:nvPr>
        </p:nvSpPr>
        <p:spPr/>
        <p:txBody>
          <a:bodyPr/>
          <a:lstStyle/>
          <a:p>
            <a:pPr>
              <a:lnSpc>
                <a:spcPct val="95000"/>
              </a:lnSpc>
            </a:pPr>
            <a:r>
              <a:rPr lang="en-US" smtClean="0">
                <a:solidFill>
                  <a:prstClr val="black"/>
                </a:solidFill>
                <a:latin typeface="Arial" pitchFamily="34" charset="0"/>
                <a:cs typeface="Arial" pitchFamily="34" charset="0"/>
              </a:rPr>
              <a:t>Open Plan Workspace Change Management</a:t>
            </a: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58140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discussed Behaviors and Norms, but won’t discuss those today.</a:t>
            </a:r>
            <a:endParaRPr lang="en-US" dirty="0"/>
          </a:p>
        </p:txBody>
      </p:sp>
      <p:sp>
        <p:nvSpPr>
          <p:cNvPr id="4" name="Slide Number Placeholder 3"/>
          <p:cNvSpPr>
            <a:spLocks noGrp="1"/>
          </p:cNvSpPr>
          <p:nvPr>
            <p:ph type="sldNum" sz="quarter" idx="10"/>
          </p:nvPr>
        </p:nvSpPr>
        <p:spPr/>
        <p:txBody>
          <a:bodyPr/>
          <a:lstStyle/>
          <a:p>
            <a:fld id="{2506188D-3CBB-4AA2-BEB4-ECD49ADF93B6}" type="slidenum">
              <a:rPr lang="en-US" smtClean="0"/>
              <a:t>22</a:t>
            </a:fld>
            <a:endParaRPr lang="en-US"/>
          </a:p>
        </p:txBody>
      </p:sp>
    </p:spTree>
    <p:extLst>
      <p:ext uri="{BB962C8B-B14F-4D97-AF65-F5344CB8AC3E}">
        <p14:creationId xmlns:p14="http://schemas.microsoft.com/office/powerpoint/2010/main" val="3068049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Mission Hall, we</a:t>
            </a:r>
            <a:r>
              <a:rPr lang="en-US" baseline="0" dirty="0" smtClean="0"/>
              <a:t> learned that Open Plan requires occupant driven governance.  We have the opportunity to set this up on the front end, instead of being reactive.</a:t>
            </a:r>
            <a:endParaRPr lang="en-US" dirty="0"/>
          </a:p>
        </p:txBody>
      </p:sp>
      <p:sp>
        <p:nvSpPr>
          <p:cNvPr id="4" name="Slide Number Placeholder 3"/>
          <p:cNvSpPr>
            <a:spLocks noGrp="1"/>
          </p:cNvSpPr>
          <p:nvPr>
            <p:ph type="sldNum" sz="quarter" idx="10"/>
          </p:nvPr>
        </p:nvSpPr>
        <p:spPr/>
        <p:txBody>
          <a:bodyPr/>
          <a:lstStyle/>
          <a:p>
            <a:fld id="{2506188D-3CBB-4AA2-BEB4-ECD49ADF93B6}" type="slidenum">
              <a:rPr lang="en-US" smtClean="0"/>
              <a:t>23</a:t>
            </a:fld>
            <a:endParaRPr lang="en-US"/>
          </a:p>
        </p:txBody>
      </p:sp>
    </p:spTree>
    <p:extLst>
      <p:ext uri="{BB962C8B-B14F-4D97-AF65-F5344CB8AC3E}">
        <p14:creationId xmlns:p14="http://schemas.microsoft.com/office/powerpoint/2010/main" val="226100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24</a:t>
            </a:fld>
            <a:endParaRPr lang="en-US"/>
          </a:p>
        </p:txBody>
      </p:sp>
    </p:spTree>
    <p:extLst>
      <p:ext uri="{BB962C8B-B14F-4D97-AF65-F5344CB8AC3E}">
        <p14:creationId xmlns:p14="http://schemas.microsoft.com/office/powerpoint/2010/main" val="3096751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Do you agree with the recommendation to have one-point person/department for move in and the following three months?
https://www.polleverywhere.com/multiple_choice_polls/o086CpVJnBhPFui</a:t>
            </a:r>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25</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53898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Shared</a:t>
            </a:r>
            <a:r>
              <a:rPr lang="en-US" baseline="0" dirty="0" smtClean="0"/>
              <a:t> kitchen – with microwave, toaster oven, coffee pot, filtered water and fridge</a:t>
            </a:r>
          </a:p>
          <a:p>
            <a:r>
              <a:rPr lang="en-US" dirty="0" smtClean="0"/>
              <a:t>Not your own suite, more sharing and more </a:t>
            </a:r>
            <a:r>
              <a:rPr lang="en-US" baseline="0" dirty="0" smtClean="0"/>
              <a:t>wear and tear, so proposing that Facilities take on additional maintenance and cleaning of these shared items.</a:t>
            </a:r>
            <a:endParaRPr lang="en-US" dirty="0"/>
          </a:p>
        </p:txBody>
      </p:sp>
      <p:sp>
        <p:nvSpPr>
          <p:cNvPr id="4" name="Slide Number Placeholder 3"/>
          <p:cNvSpPr>
            <a:spLocks noGrp="1"/>
          </p:cNvSpPr>
          <p:nvPr>
            <p:ph type="sldNum" sz="quarter" idx="10"/>
          </p:nvPr>
        </p:nvSpPr>
        <p:spPr/>
        <p:txBody>
          <a:bodyPr/>
          <a:lstStyle/>
          <a:p>
            <a:fld id="{2506188D-3CBB-4AA2-BEB4-ECD49ADF93B6}" type="slidenum">
              <a:rPr lang="en-US" smtClean="0"/>
              <a:t>26</a:t>
            </a:fld>
            <a:endParaRPr lang="en-US"/>
          </a:p>
        </p:txBody>
      </p:sp>
    </p:spTree>
    <p:extLst>
      <p:ext uri="{BB962C8B-B14F-4D97-AF65-F5344CB8AC3E}">
        <p14:creationId xmlns:p14="http://schemas.microsoft.com/office/powerpoint/2010/main" val="43513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Does your department provide coffee and tea free of charge to staff and faculty?
https://www.polleverywhere.com/multiple_choice_polls/c20gwyyzicWIyoh</a:t>
            </a:r>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27</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89264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What percent of your staff/faculty have access to a personal printer?
https://www.polleverywhere.com/multiple_choice_polls/r4vEO7A5V1mv3qf</a:t>
            </a:r>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28</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89155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4D51C3-A7F6-4AD5-AD55-CAA93E13D54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75362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3</a:t>
            </a:fld>
            <a:endParaRPr lang="en-US"/>
          </a:p>
        </p:txBody>
      </p:sp>
    </p:spTree>
    <p:extLst>
      <p:ext uri="{BB962C8B-B14F-4D97-AF65-F5344CB8AC3E}">
        <p14:creationId xmlns:p14="http://schemas.microsoft.com/office/powerpoint/2010/main" val="4159931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of the populatio</a:t>
            </a:r>
            <a:r>
              <a:rPr lang="en-US" baseline="0" dirty="0" smtClean="0"/>
              <a:t>n will be moving</a:t>
            </a:r>
            <a:endParaRPr lang="en-US" dirty="0"/>
          </a:p>
        </p:txBody>
      </p:sp>
      <p:sp>
        <p:nvSpPr>
          <p:cNvPr id="4" name="Slide Number Placeholder 3"/>
          <p:cNvSpPr>
            <a:spLocks noGrp="1"/>
          </p:cNvSpPr>
          <p:nvPr>
            <p:ph type="sldNum" sz="quarter" idx="10"/>
          </p:nvPr>
        </p:nvSpPr>
        <p:spPr/>
        <p:txBody>
          <a:bodyPr/>
          <a:lstStyle/>
          <a:p>
            <a:fld id="{01E344C6-4DCD-4C7C-B996-A2D17C97F45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037296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Which Shared Costs model do you prefer?
https://www.polleverywhere.com/multiple_choice_polls/VYJ89g4xHJjU3vl</a:t>
            </a:r>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31</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52787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4458">
              <a:defRPr/>
            </a:pPr>
            <a:r>
              <a:rPr lang="en-US" sz="1600" dirty="0"/>
              <a:t>Busy/Free Tools: Standardize for the floor, some suggestions include using signage, headsets or funny hats </a:t>
            </a:r>
          </a:p>
          <a:p>
            <a:endParaRPr lang="en-US" dirty="0"/>
          </a:p>
        </p:txBody>
      </p:sp>
      <p:sp>
        <p:nvSpPr>
          <p:cNvPr id="4" name="Slide Number Placeholder 3"/>
          <p:cNvSpPr>
            <a:spLocks noGrp="1"/>
          </p:cNvSpPr>
          <p:nvPr>
            <p:ph type="sldNum" sz="quarter" idx="10"/>
          </p:nvPr>
        </p:nvSpPr>
        <p:spPr/>
        <p:txBody>
          <a:bodyPr/>
          <a:lstStyle/>
          <a:p>
            <a:fld id="{2506188D-3CBB-4AA2-BEB4-ECD49ADF93B6}" type="slidenum">
              <a:rPr lang="en-US" smtClean="0"/>
              <a:t>32</a:t>
            </a:fld>
            <a:endParaRPr lang="en-US"/>
          </a:p>
        </p:txBody>
      </p:sp>
    </p:spTree>
    <p:extLst>
      <p:ext uri="{BB962C8B-B14F-4D97-AF65-F5344CB8AC3E}">
        <p14:creationId xmlns:p14="http://schemas.microsoft.com/office/powerpoint/2010/main" val="1314750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What tools/events would be most helpful to you during the transition?
https://www.polleverywhere.com/multiple_choice_polls/PTR07T6LrIYUneB</a:t>
            </a:r>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33</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29448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34</a:t>
            </a:fld>
            <a:endParaRPr lang="en-US"/>
          </a:p>
        </p:txBody>
      </p:sp>
    </p:spTree>
    <p:extLst>
      <p:ext uri="{BB962C8B-B14F-4D97-AF65-F5344CB8AC3E}">
        <p14:creationId xmlns:p14="http://schemas.microsoft.com/office/powerpoint/2010/main" val="2037401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35</a:t>
            </a:fld>
            <a:endParaRPr lang="en-US"/>
          </a:p>
        </p:txBody>
      </p:sp>
    </p:spTree>
    <p:extLst>
      <p:ext uri="{BB962C8B-B14F-4D97-AF65-F5344CB8AC3E}">
        <p14:creationId xmlns:p14="http://schemas.microsoft.com/office/powerpoint/2010/main" val="1654273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36</a:t>
            </a:fld>
            <a:endParaRPr lang="en-US"/>
          </a:p>
        </p:txBody>
      </p:sp>
    </p:spTree>
    <p:extLst>
      <p:ext uri="{BB962C8B-B14F-4D97-AF65-F5344CB8AC3E}">
        <p14:creationId xmlns:p14="http://schemas.microsoft.com/office/powerpoint/2010/main" val="627005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37</a:t>
            </a:fld>
            <a:endParaRPr lang="en-US"/>
          </a:p>
        </p:txBody>
      </p:sp>
    </p:spTree>
    <p:extLst>
      <p:ext uri="{BB962C8B-B14F-4D97-AF65-F5344CB8AC3E}">
        <p14:creationId xmlns:p14="http://schemas.microsoft.com/office/powerpoint/2010/main" val="3749634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38</a:t>
            </a:fld>
            <a:endParaRPr lang="en-US"/>
          </a:p>
        </p:txBody>
      </p:sp>
    </p:spTree>
    <p:extLst>
      <p:ext uri="{BB962C8B-B14F-4D97-AF65-F5344CB8AC3E}">
        <p14:creationId xmlns:p14="http://schemas.microsoft.com/office/powerpoint/2010/main" val="5561433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39</a:t>
            </a:fld>
            <a:endParaRPr lang="en-US"/>
          </a:p>
        </p:txBody>
      </p:sp>
    </p:spTree>
    <p:extLst>
      <p:ext uri="{BB962C8B-B14F-4D97-AF65-F5344CB8AC3E}">
        <p14:creationId xmlns:p14="http://schemas.microsoft.com/office/powerpoint/2010/main" val="214709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4</a:t>
            </a:fld>
            <a:endParaRPr lang="en-US"/>
          </a:p>
        </p:txBody>
      </p:sp>
    </p:spTree>
    <p:extLst>
      <p:ext uri="{BB962C8B-B14F-4D97-AF65-F5344CB8AC3E}">
        <p14:creationId xmlns:p14="http://schemas.microsoft.com/office/powerpoint/2010/main" val="346884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40</a:t>
            </a:fld>
            <a:endParaRPr lang="en-US"/>
          </a:p>
        </p:txBody>
      </p:sp>
    </p:spTree>
    <p:extLst>
      <p:ext uri="{BB962C8B-B14F-4D97-AF65-F5344CB8AC3E}">
        <p14:creationId xmlns:p14="http://schemas.microsoft.com/office/powerpoint/2010/main" val="1318105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5</a:t>
            </a:fld>
            <a:endParaRPr lang="en-US"/>
          </a:p>
        </p:txBody>
      </p:sp>
    </p:spTree>
    <p:extLst>
      <p:ext uri="{BB962C8B-B14F-4D97-AF65-F5344CB8AC3E}">
        <p14:creationId xmlns:p14="http://schemas.microsoft.com/office/powerpoint/2010/main" val="249104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6</a:t>
            </a:fld>
            <a:endParaRPr lang="en-US"/>
          </a:p>
        </p:txBody>
      </p:sp>
    </p:spTree>
    <p:extLst>
      <p:ext uri="{BB962C8B-B14F-4D97-AF65-F5344CB8AC3E}">
        <p14:creationId xmlns:p14="http://schemas.microsoft.com/office/powerpoint/2010/main" val="1562020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animation</a:t>
            </a:r>
            <a:r>
              <a:rPr lang="en-US" baseline="0" dirty="0" smtClean="0"/>
              <a:t> to bullets</a:t>
            </a:r>
            <a:endParaRPr lang="en-US" dirty="0"/>
          </a:p>
        </p:txBody>
      </p:sp>
      <p:sp>
        <p:nvSpPr>
          <p:cNvPr id="4" name="Slide Number Placeholder 3"/>
          <p:cNvSpPr>
            <a:spLocks noGrp="1"/>
          </p:cNvSpPr>
          <p:nvPr>
            <p:ph type="sldNum" sz="quarter" idx="10"/>
          </p:nvPr>
        </p:nvSpPr>
        <p:spPr/>
        <p:txBody>
          <a:bodyPr/>
          <a:lstStyle/>
          <a:p>
            <a:fld id="{2506188D-3CBB-4AA2-BEB4-ECD49ADF93B6}" type="slidenum">
              <a:rPr lang="en-US" smtClean="0"/>
              <a:t>7</a:t>
            </a:fld>
            <a:endParaRPr lang="en-US"/>
          </a:p>
        </p:txBody>
      </p:sp>
    </p:spTree>
    <p:extLst>
      <p:ext uri="{BB962C8B-B14F-4D97-AF65-F5344CB8AC3E}">
        <p14:creationId xmlns:p14="http://schemas.microsoft.com/office/powerpoint/2010/main" val="3535240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8</a:t>
            </a:fld>
            <a:endParaRPr lang="en-US"/>
          </a:p>
        </p:txBody>
      </p:sp>
    </p:spTree>
    <p:extLst>
      <p:ext uri="{BB962C8B-B14F-4D97-AF65-F5344CB8AC3E}">
        <p14:creationId xmlns:p14="http://schemas.microsoft.com/office/powerpoint/2010/main" val="192547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6188D-3CBB-4AA2-BEB4-ECD49ADF93B6}" type="slidenum">
              <a:rPr lang="en-US" smtClean="0"/>
              <a:t>9</a:t>
            </a:fld>
            <a:endParaRPr lang="en-US"/>
          </a:p>
        </p:txBody>
      </p:sp>
    </p:spTree>
    <p:extLst>
      <p:ext uri="{BB962C8B-B14F-4D97-AF65-F5344CB8AC3E}">
        <p14:creationId xmlns:p14="http://schemas.microsoft.com/office/powerpoint/2010/main" val="19456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AB935D14-FC17-4CAE-9918-B6AA6BD1543B}" type="datetime1">
              <a:rPr lang="en-US" smtClean="0">
                <a:solidFill>
                  <a:prstClr val="white"/>
                </a:solidFill>
              </a:rPr>
              <a:t>10/12/2017</a:t>
            </a:fld>
            <a:endParaRPr lang="en-US" dirty="0">
              <a:solidFill>
                <a:prstClr val="white"/>
              </a:solidFill>
            </a:endParaRPr>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prstClr val="white"/>
                  </a:solidFill>
                  <a:latin typeface="Arial"/>
                </a:rPr>
                <a:t>Partner Logo</a:t>
              </a:r>
            </a:p>
          </p:txBody>
        </p:sp>
      </p:grpSp>
      <p:pic>
        <p:nvPicPr>
          <p:cNvPr id="13" name="Picture 12"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84975358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2A8DB559-BFB7-4115-BA50-EAF7FB0085F3}" type="datetime1">
              <a:rPr lang="en-US" smtClean="0">
                <a:solidFill>
                  <a:prstClr val="white"/>
                </a:solidFill>
              </a:rPr>
              <a:t>10/12/2017</a:t>
            </a:fld>
            <a:endParaRPr lang="en-US" dirty="0">
              <a:solidFill>
                <a:prstClr val="white"/>
              </a:solidFill>
            </a:endParaRPr>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04513273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A32FF9E-950D-4E70-B6D0-86A2F75F0BD3}" type="datetime1">
              <a:rPr lang="en-US" smtClean="0">
                <a:solidFill>
                  <a:prstClr val="white"/>
                </a:solidFill>
              </a:rPr>
              <a:t>10/12/2017</a:t>
            </a:fld>
            <a:endParaRPr lang="en-US" dirty="0">
              <a:solidFill>
                <a:prstClr val="white"/>
              </a:solidFill>
            </a:endParaRPr>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406617704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525AB35-C713-4852-B72E-7E0B13FB1FF4}" type="datetime1">
              <a:rPr lang="en-US" smtClean="0">
                <a:solidFill>
                  <a:srgbClr val="FFFFFF"/>
                </a:solidFill>
              </a:rPr>
              <a:t>10/12/2017</a:t>
            </a:fld>
            <a:endParaRPr lang="en-US" dirty="0">
              <a:solidFill>
                <a:srgbClr val="FFFFFF"/>
              </a:solidFill>
            </a:endParaRPr>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solidFill>
                  <a:srgbClr val="FFFFFF"/>
                </a:solidFill>
              </a:rPr>
              <a:t>Open Plan Workspace Change Management</a:t>
            </a:r>
            <a:endParaRPr lang="en-US" dirty="0">
              <a:solidFill>
                <a:srgbClr val="FFFFFF"/>
              </a:solidFill>
            </a:endParaRPr>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solidFill>
                  <a:srgbClr val="FFFFFF"/>
                </a:solidFill>
              </a:rPr>
              <a:pPr/>
              <a:t>‹#›</a:t>
            </a:fld>
            <a:endParaRPr lang="en-US" dirty="0">
              <a:solidFill>
                <a:srgbClr val="FFFFFF"/>
              </a:solidFill>
            </a:endParaRPr>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70152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E4A77900-5351-408D-8905-98E244934A1F}" type="datetime1">
              <a:rPr lang="en-US" smtClean="0">
                <a:solidFill>
                  <a:srgbClr val="052049"/>
                </a:solidFill>
              </a:rPr>
              <a:t>10/12/2017</a:t>
            </a:fld>
            <a:endParaRPr lang="en-US" dirty="0">
              <a:solidFill>
                <a:srgbClr val="052049"/>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solidFill>
                  <a:srgbClr val="052049"/>
                </a:solidFill>
              </a:rPr>
              <a:t>Open Plan Workspace Change Management</a:t>
            </a:r>
            <a:endParaRPr lang="en-US" dirty="0">
              <a:solidFill>
                <a:srgbClr val="052049"/>
              </a:solidFill>
            </a:endParaRP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194689463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00AEA4EB-4B8B-486F-9A52-98A77ABA72B6}" type="datetime1">
              <a:rPr lang="en-US" smtClean="0">
                <a:solidFill>
                  <a:srgbClr val="052049"/>
                </a:solidFill>
              </a:rPr>
              <a:t>10/12/2017</a:t>
            </a:fld>
            <a:endParaRPr lang="en-US" dirty="0">
              <a:solidFill>
                <a:srgbClr val="052049"/>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solidFill>
                  <a:srgbClr val="052049"/>
                </a:solidFill>
              </a:rPr>
              <a:t>Open Plan Workspace Change Management</a:t>
            </a:r>
            <a:endParaRPr lang="en-US" dirty="0">
              <a:solidFill>
                <a:srgbClr val="052049"/>
              </a:solidFill>
            </a:endParaRP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254822399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30015492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250612730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140653762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89956589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555403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6B646FF-BAA1-42AE-A4D7-F29D5C2EED6A}" type="datetime1">
              <a:rPr lang="en-US" smtClean="0">
                <a:solidFill>
                  <a:srgbClr val="052049"/>
                </a:solidFill>
              </a:rPr>
              <a:t>10/12/2017</a:t>
            </a:fld>
            <a:endParaRPr lang="en-US" dirty="0">
              <a:solidFill>
                <a:srgbClr val="052049"/>
              </a:solidFill>
            </a:endParaRPr>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srgbClr val="052049"/>
                  </a:solidFill>
                  <a:latin typeface="Arial"/>
                </a:rPr>
                <a:t>Partner Logo</a:t>
              </a:r>
            </a:p>
          </p:txBody>
        </p:sp>
      </p:grpSp>
      <p:pic>
        <p:nvPicPr>
          <p:cNvPr id="13" name="Picture 12" descr="UCSF_sig_navy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Tree>
    <p:extLst>
      <p:ext uri="{BB962C8B-B14F-4D97-AF65-F5344CB8AC3E}">
        <p14:creationId xmlns:p14="http://schemas.microsoft.com/office/powerpoint/2010/main" val="2451457266"/>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850658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97979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49219542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13797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7" name="Slide Number Placeholder 6"/>
          <p:cNvSpPr>
            <a:spLocks noGrp="1"/>
          </p:cNvSpPr>
          <p:nvPr>
            <p:ph type="sldNum" sz="quarter" idx="11"/>
          </p:nvPr>
        </p:nvSpPr>
        <p:spPr/>
        <p:txBody>
          <a:bodyPr rtlCol="0"/>
          <a:lstStyle/>
          <a:p>
            <a:fld id="{12EDD7DC-FB13-436F-BBC7-A777F5DFFE1C}"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278245563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Slide with Image2">
    <p:bg>
      <p:bgPr>
        <a:pattFill prst="pct5">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prstClr val="white"/>
              </a:solidFill>
              <a:latin typeface="Arial"/>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invGray">
          <a:xfrm>
            <a:off x="365125" y="366713"/>
            <a:ext cx="6859588" cy="5153025"/>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rgbClr val="052049"/>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rgbClr val="052049"/>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rgbClr val="052049"/>
                </a:solidFill>
                <a:latin typeface="Arial" pitchFamily="34" charset="0"/>
                <a:cs typeface="Arial" pitchFamily="34" charset="0"/>
              </a:defRPr>
            </a:lvl1pPr>
          </a:lstStyle>
          <a:p>
            <a:fld id="{9C840015-9CE8-4C30-9953-6E5B2BA3C831}" type="datetime1">
              <a:rPr lang="en-US" smtClean="0"/>
              <a:t>10/12/2017</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rgbClr val="052049"/>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8054341" y="6315878"/>
            <a:ext cx="0" cy="4549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171" name="Picture 3" descr="\\som023.som.ucsf.edu\pmo$\Shared\UCSFLink\OnDemand\PMO Website Design\PMO Logo Sized.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92879" y="6338888"/>
            <a:ext cx="415652" cy="43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2004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929C4E7-7B79-4668-9DAB-114CBCE15D99}" type="slidenum">
              <a:rPr lang="en-US" smtClean="0">
                <a:solidFill>
                  <a:srgbClr val="052049"/>
                </a:solidFill>
              </a:rPr>
              <a:pPr/>
              <a:t>‹#›</a:t>
            </a:fld>
            <a:endParaRPr lang="en-US">
              <a:solidFill>
                <a:srgbClr val="052049"/>
              </a:solidFill>
            </a:endParaRPr>
          </a:p>
        </p:txBody>
      </p:sp>
    </p:spTree>
    <p:extLst>
      <p:ext uri="{BB962C8B-B14F-4D97-AF65-F5344CB8AC3E}">
        <p14:creationId xmlns:p14="http://schemas.microsoft.com/office/powerpoint/2010/main" val="222454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196637892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81090963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26507193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92C1F1D-5D84-4B34-906A-A47A1009BFEC}" type="datetime1">
              <a:rPr lang="en-US" smtClean="0">
                <a:solidFill>
                  <a:prstClr val="white"/>
                </a:solidFill>
              </a:rPr>
              <a:t>10/12/2017</a:t>
            </a:fld>
            <a:endParaRPr lang="en-US" dirty="0">
              <a:solidFill>
                <a:prstClr val="white"/>
              </a:solidFill>
            </a:endParaRPr>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841829685"/>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240815754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5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313750587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247442410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E55D5-C2E4-4A7E-81CF-623677D11AD3}" type="datetime1">
              <a:rPr lang="en-US" smtClean="0">
                <a:solidFill>
                  <a:srgbClr val="052049"/>
                </a:solidFill>
              </a:rPr>
              <a:t>10/12/2017</a:t>
            </a:fld>
            <a:endParaRPr lang="en-US" dirty="0">
              <a:solidFill>
                <a:srgbClr val="052049"/>
              </a:solidFill>
            </a:endParaRPr>
          </a:p>
        </p:txBody>
      </p:sp>
      <p:sp>
        <p:nvSpPr>
          <p:cNvPr id="3" name="Footer Placeholder 2"/>
          <p:cNvSpPr>
            <a:spLocks noGrp="1"/>
          </p:cNvSpPr>
          <p:nvPr>
            <p:ph type="ftr" sz="quarter" idx="11"/>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4" name="Slide Number Placeholder 3"/>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396299485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6714E2AE-BDB4-4974-AC8C-752BCE26763C}" type="datetime1">
              <a:rPr lang="en-US" smtClean="0">
                <a:solidFill>
                  <a:prstClr val="white"/>
                </a:solidFill>
              </a:rPr>
              <a:t>10/12/2017</a:t>
            </a:fld>
            <a:endParaRPr lang="en-US" dirty="0">
              <a:solidFill>
                <a:prstClr val="white"/>
              </a:solidFill>
            </a:endParaRPr>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prstClr val="white"/>
                  </a:solidFill>
                  <a:latin typeface="Arial"/>
                </a:rPr>
                <a:t>Partner Logo</a:t>
              </a:r>
            </a:p>
          </p:txBody>
        </p:sp>
      </p:grpSp>
      <p:pic>
        <p:nvPicPr>
          <p:cNvPr id="13" name="Picture 12"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651674823"/>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214BBFB2-A3D6-42A3-BEED-E4125154CD0E}" type="datetime1">
              <a:rPr lang="en-US" smtClean="0">
                <a:solidFill>
                  <a:srgbClr val="052049"/>
                </a:solidFill>
              </a:rPr>
              <a:t>10/12/2017</a:t>
            </a:fld>
            <a:endParaRPr lang="en-US" dirty="0">
              <a:solidFill>
                <a:srgbClr val="052049"/>
              </a:solidFill>
            </a:endParaRPr>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srgbClr val="052049"/>
                  </a:solidFill>
                  <a:latin typeface="Arial"/>
                </a:rPr>
                <a:t>Partner Logo</a:t>
              </a:r>
            </a:p>
          </p:txBody>
        </p:sp>
      </p:grpSp>
      <p:pic>
        <p:nvPicPr>
          <p:cNvPr id="13" name="Picture 12" descr="UCSF_sig_navy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Tree>
    <p:extLst>
      <p:ext uri="{BB962C8B-B14F-4D97-AF65-F5344CB8AC3E}">
        <p14:creationId xmlns:p14="http://schemas.microsoft.com/office/powerpoint/2010/main" val="281350602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AA8216A-3CB0-491F-8BE7-A86B8DF453AF}" type="datetime1">
              <a:rPr lang="en-US" smtClean="0">
                <a:solidFill>
                  <a:prstClr val="white"/>
                </a:solidFill>
              </a:rPr>
              <a:t>10/12/2017</a:t>
            </a:fld>
            <a:endParaRPr lang="en-US" dirty="0">
              <a:solidFill>
                <a:prstClr val="white"/>
              </a:solidFill>
            </a:endParaRPr>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400264033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0AFD11B5-AF4E-4862-AF45-72A196902498}" type="datetime1">
              <a:rPr lang="en-US" smtClean="0">
                <a:solidFill>
                  <a:prstClr val="white"/>
                </a:solidFill>
              </a:rPr>
              <a:t>10/12/2017</a:t>
            </a:fld>
            <a:endParaRPr lang="en-US" dirty="0">
              <a:solidFill>
                <a:prstClr val="white"/>
              </a:solidFill>
            </a:endParaRPr>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5" name="TextBox 4"/>
          <p:cNvSpPr txBox="1"/>
          <p:nvPr userDrawn="1"/>
        </p:nvSpPr>
        <p:spPr bwMode="auto">
          <a:xfrm>
            <a:off x="4876801" y="756610"/>
            <a:ext cx="1563518" cy="461665"/>
          </a:xfrm>
          <a:prstGeom prst="rect">
            <a:avLst/>
          </a:prstGeom>
          <a:noFill/>
          <a:ln w="19050" algn="ctr">
            <a:noFill/>
            <a:miter lim="800000"/>
            <a:headEnd/>
            <a:tailEnd/>
          </a:ln>
        </p:spPr>
        <p:txBody>
          <a:bodyPr wrap="square" lIns="0" tIns="0" rIns="0" bIns="0" rtlCol="0">
            <a:spAutoFit/>
          </a:bodyPr>
          <a:lstStyle/>
          <a:p>
            <a:r>
              <a:rPr lang="en-US" sz="1000" dirty="0">
                <a:solidFill>
                  <a:prstClr val="white"/>
                </a:solidFill>
                <a:latin typeface="Arial"/>
              </a:rPr>
              <a:t>UCSF Helen Diller Family</a:t>
            </a:r>
          </a:p>
          <a:p>
            <a:r>
              <a:rPr lang="en-US" sz="1000" dirty="0">
                <a:solidFill>
                  <a:prstClr val="white"/>
                </a:solidFill>
                <a:latin typeface="Arial"/>
              </a:rPr>
              <a:t>Comprehensive </a:t>
            </a:r>
            <a:br>
              <a:rPr lang="en-US" sz="1000" dirty="0">
                <a:solidFill>
                  <a:prstClr val="white"/>
                </a:solidFill>
                <a:latin typeface="Arial"/>
              </a:rPr>
            </a:br>
            <a:r>
              <a:rPr lang="en-US" sz="1000" dirty="0">
                <a:solidFill>
                  <a:prstClr val="white"/>
                </a:solidFill>
                <a:latin typeface="Arial"/>
              </a:rPr>
              <a:t>Cancer Center</a:t>
            </a:r>
          </a:p>
        </p:txBody>
      </p:sp>
      <p:cxnSp>
        <p:nvCxnSpPr>
          <p:cNvPr id="7" name="Straight Connector 6"/>
          <p:cNvCxnSpPr/>
          <p:nvPr userDrawn="1"/>
        </p:nvCxnSpPr>
        <p:spPr>
          <a:xfrm>
            <a:off x="644031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6688975" y="756610"/>
            <a:ext cx="817830" cy="307777"/>
          </a:xfrm>
          <a:prstGeom prst="rect">
            <a:avLst/>
          </a:prstGeom>
          <a:noFill/>
          <a:ln w="19050" algn="ctr">
            <a:noFill/>
            <a:miter lim="800000"/>
            <a:headEnd/>
            <a:tailEnd/>
          </a:ln>
        </p:spPr>
        <p:txBody>
          <a:bodyPr wrap="square" lIns="0" tIns="0" rIns="0" bIns="0" rtlCol="0">
            <a:spAutoFit/>
          </a:bodyPr>
          <a:lstStyle/>
          <a:p>
            <a:r>
              <a:rPr lang="en-US" sz="1000" dirty="0">
                <a:solidFill>
                  <a:prstClr val="white"/>
                </a:solidFill>
                <a:latin typeface="Arial"/>
              </a:rPr>
              <a:t>UCSF School</a:t>
            </a:r>
            <a:br>
              <a:rPr lang="en-US" sz="1000" dirty="0">
                <a:solidFill>
                  <a:prstClr val="white"/>
                </a:solidFill>
                <a:latin typeface="Arial"/>
              </a:rPr>
            </a:br>
            <a:r>
              <a:rPr lang="en-US" sz="1000" dirty="0">
                <a:solidFill>
                  <a:prstClr val="white"/>
                </a:solidFill>
                <a:latin typeface="Arial"/>
              </a:rPr>
              <a:t>of Medicine</a:t>
            </a:r>
          </a:p>
        </p:txBody>
      </p:sp>
      <p:cxnSp>
        <p:nvCxnSpPr>
          <p:cNvPr id="13" name="Straight Connector 12"/>
          <p:cNvCxnSpPr/>
          <p:nvPr userDrawn="1"/>
        </p:nvCxnSpPr>
        <p:spPr>
          <a:xfrm>
            <a:off x="7570536"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7802880" y="756610"/>
            <a:ext cx="975995" cy="307777"/>
          </a:xfrm>
          <a:prstGeom prst="rect">
            <a:avLst/>
          </a:prstGeom>
          <a:noFill/>
          <a:ln w="19050" algn="ctr">
            <a:noFill/>
            <a:miter lim="800000"/>
            <a:headEnd/>
            <a:tailEnd/>
          </a:ln>
        </p:spPr>
        <p:txBody>
          <a:bodyPr wrap="square" lIns="0" tIns="0" rIns="0" bIns="0" rtlCol="0">
            <a:spAutoFit/>
          </a:bodyPr>
          <a:lstStyle/>
          <a:p>
            <a:r>
              <a:rPr lang="en-US" sz="1000" dirty="0">
                <a:solidFill>
                  <a:prstClr val="white"/>
                </a:solidFill>
                <a:latin typeface="Arial"/>
              </a:rPr>
              <a:t>AIDS Research Institute at UCSF</a:t>
            </a:r>
          </a:p>
        </p:txBody>
      </p:sp>
      <p:pic>
        <p:nvPicPr>
          <p:cNvPr id="16" name="Picture 15"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308559548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E7A2D56-6A09-4E93-96AF-02993BEADF31}" type="datetime1">
              <a:rPr lang="en-US" smtClean="0">
                <a:solidFill>
                  <a:prstClr val="white"/>
                </a:solidFill>
              </a:rPr>
              <a:t>10/12/2017</a:t>
            </a:fld>
            <a:endParaRPr lang="en-US" dirty="0">
              <a:solidFill>
                <a:prstClr val="white"/>
              </a:solidFill>
            </a:endParaRPr>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5" name="Picture 14"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22434715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289EA5FF-F63B-4A2C-A319-48C1C1B7A37C}" type="datetime1">
              <a:rPr lang="en-US" smtClean="0">
                <a:solidFill>
                  <a:prstClr val="white"/>
                </a:solidFill>
              </a:rPr>
              <a:t>10/12/2017</a:t>
            </a:fld>
            <a:endParaRPr lang="en-US" dirty="0">
              <a:solidFill>
                <a:prstClr val="white"/>
              </a:solidFill>
            </a:endParaRPr>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a:solidFill>
                  <a:prstClr val="white"/>
                </a:solidFill>
                <a:latin typeface="Arial"/>
              </a:rPr>
              <a:t>UCSF Helen Diller Family</a:t>
            </a:r>
          </a:p>
          <a:p>
            <a:r>
              <a:rPr lang="en-US" sz="900" dirty="0">
                <a:solidFill>
                  <a:prstClr val="white"/>
                </a:solidFill>
                <a:latin typeface="Arial"/>
              </a:rPr>
              <a:t>Comprehensive </a:t>
            </a:r>
            <a:br>
              <a:rPr lang="en-US" sz="900" dirty="0">
                <a:solidFill>
                  <a:prstClr val="white"/>
                </a:solidFill>
                <a:latin typeface="Arial"/>
              </a:rPr>
            </a:br>
            <a:r>
              <a:rPr lang="en-US" sz="900" dirty="0">
                <a:solidFill>
                  <a:prstClr val="white"/>
                </a:solidFill>
                <a:latin typeface="Arial"/>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a:solidFill>
                  <a:prstClr val="white"/>
                </a:solidFill>
                <a:latin typeface="Arial"/>
              </a:rPr>
              <a:t>UCSF School</a:t>
            </a:r>
            <a:br>
              <a:rPr lang="en-US" sz="900" dirty="0">
                <a:solidFill>
                  <a:prstClr val="white"/>
                </a:solidFill>
                <a:latin typeface="Arial"/>
              </a:rPr>
            </a:br>
            <a:r>
              <a:rPr lang="en-US" sz="900" dirty="0">
                <a:solidFill>
                  <a:prstClr val="white"/>
                </a:solidFill>
                <a:latin typeface="Arial"/>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a:solidFill>
                  <a:prstClr val="white"/>
                </a:solidFill>
                <a:latin typeface="Arial"/>
              </a:rPr>
              <a:t>AIDS Research Institute at UCSF</a:t>
            </a:r>
          </a:p>
        </p:txBody>
      </p:sp>
      <p:pic>
        <p:nvPicPr>
          <p:cNvPr id="19" name="Picture 18"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1389991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4FE91883-75BA-412C-858D-FE37FCBB3CE2}" type="datetime1">
              <a:rPr lang="en-US" smtClean="0">
                <a:solidFill>
                  <a:prstClr val="white"/>
                </a:solidFill>
              </a:rPr>
              <a:t>10/12/2017</a:t>
            </a:fld>
            <a:endParaRPr lang="en-US" dirty="0">
              <a:solidFill>
                <a:prstClr val="white"/>
              </a:solidFill>
            </a:endParaRPr>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5" name="TextBox 4"/>
          <p:cNvSpPr txBox="1"/>
          <p:nvPr userDrawn="1"/>
        </p:nvSpPr>
        <p:spPr bwMode="auto">
          <a:xfrm>
            <a:off x="4876801" y="756610"/>
            <a:ext cx="1563518" cy="461665"/>
          </a:xfrm>
          <a:prstGeom prst="rect">
            <a:avLst/>
          </a:prstGeom>
          <a:noFill/>
          <a:ln w="19050" algn="ctr">
            <a:noFill/>
            <a:miter lim="800000"/>
            <a:headEnd/>
            <a:tailEnd/>
          </a:ln>
        </p:spPr>
        <p:txBody>
          <a:bodyPr wrap="square" lIns="0" tIns="0" rIns="0" bIns="0" rtlCol="0">
            <a:spAutoFit/>
          </a:bodyPr>
          <a:lstStyle/>
          <a:p>
            <a:r>
              <a:rPr lang="en-US" sz="1000" dirty="0">
                <a:solidFill>
                  <a:prstClr val="white"/>
                </a:solidFill>
                <a:latin typeface="Arial"/>
              </a:rPr>
              <a:t>UCSF Helen Diller Family</a:t>
            </a:r>
          </a:p>
          <a:p>
            <a:r>
              <a:rPr lang="en-US" sz="1000" dirty="0">
                <a:solidFill>
                  <a:prstClr val="white"/>
                </a:solidFill>
                <a:latin typeface="Arial"/>
              </a:rPr>
              <a:t>Comprehensive </a:t>
            </a:r>
            <a:br>
              <a:rPr lang="en-US" sz="1000" dirty="0">
                <a:solidFill>
                  <a:prstClr val="white"/>
                </a:solidFill>
                <a:latin typeface="Arial"/>
              </a:rPr>
            </a:br>
            <a:r>
              <a:rPr lang="en-US" sz="1000" dirty="0">
                <a:solidFill>
                  <a:prstClr val="white"/>
                </a:solidFill>
                <a:latin typeface="Arial"/>
              </a:rPr>
              <a:t>Cancer Center</a:t>
            </a:r>
          </a:p>
        </p:txBody>
      </p:sp>
      <p:cxnSp>
        <p:nvCxnSpPr>
          <p:cNvPr id="7" name="Straight Connector 6"/>
          <p:cNvCxnSpPr/>
          <p:nvPr userDrawn="1"/>
        </p:nvCxnSpPr>
        <p:spPr>
          <a:xfrm>
            <a:off x="644031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6688975" y="756610"/>
            <a:ext cx="817830" cy="307777"/>
          </a:xfrm>
          <a:prstGeom prst="rect">
            <a:avLst/>
          </a:prstGeom>
          <a:noFill/>
          <a:ln w="19050" algn="ctr">
            <a:noFill/>
            <a:miter lim="800000"/>
            <a:headEnd/>
            <a:tailEnd/>
          </a:ln>
        </p:spPr>
        <p:txBody>
          <a:bodyPr wrap="square" lIns="0" tIns="0" rIns="0" bIns="0" rtlCol="0">
            <a:spAutoFit/>
          </a:bodyPr>
          <a:lstStyle/>
          <a:p>
            <a:r>
              <a:rPr lang="en-US" sz="1000" dirty="0">
                <a:solidFill>
                  <a:prstClr val="white"/>
                </a:solidFill>
                <a:latin typeface="Arial"/>
              </a:rPr>
              <a:t>UCSF School</a:t>
            </a:r>
            <a:br>
              <a:rPr lang="en-US" sz="1000" dirty="0">
                <a:solidFill>
                  <a:prstClr val="white"/>
                </a:solidFill>
                <a:latin typeface="Arial"/>
              </a:rPr>
            </a:br>
            <a:r>
              <a:rPr lang="en-US" sz="1000" dirty="0">
                <a:solidFill>
                  <a:prstClr val="white"/>
                </a:solidFill>
                <a:latin typeface="Arial"/>
              </a:rPr>
              <a:t>of Medicine</a:t>
            </a:r>
          </a:p>
        </p:txBody>
      </p:sp>
      <p:cxnSp>
        <p:nvCxnSpPr>
          <p:cNvPr id="13" name="Straight Connector 12"/>
          <p:cNvCxnSpPr/>
          <p:nvPr userDrawn="1"/>
        </p:nvCxnSpPr>
        <p:spPr>
          <a:xfrm>
            <a:off x="7570536"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7802880" y="756610"/>
            <a:ext cx="975995" cy="307777"/>
          </a:xfrm>
          <a:prstGeom prst="rect">
            <a:avLst/>
          </a:prstGeom>
          <a:noFill/>
          <a:ln w="19050" algn="ctr">
            <a:noFill/>
            <a:miter lim="800000"/>
            <a:headEnd/>
            <a:tailEnd/>
          </a:ln>
        </p:spPr>
        <p:txBody>
          <a:bodyPr wrap="square" lIns="0" tIns="0" rIns="0" bIns="0" rtlCol="0">
            <a:spAutoFit/>
          </a:bodyPr>
          <a:lstStyle/>
          <a:p>
            <a:r>
              <a:rPr lang="en-US" sz="1000" dirty="0">
                <a:solidFill>
                  <a:prstClr val="white"/>
                </a:solidFill>
                <a:latin typeface="Arial"/>
              </a:rPr>
              <a:t>AIDS Research Institute at UCSF</a:t>
            </a:r>
          </a:p>
        </p:txBody>
      </p:sp>
      <p:pic>
        <p:nvPicPr>
          <p:cNvPr id="16" name="Picture 15"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393943701"/>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926F678-6703-4918-A332-DB46236192C4}" type="datetime1">
              <a:rPr lang="en-US" smtClean="0">
                <a:solidFill>
                  <a:prstClr val="white"/>
                </a:solidFill>
              </a:rPr>
              <a:t>10/12/2017</a:t>
            </a:fld>
            <a:endParaRPr lang="en-US" dirty="0">
              <a:solidFill>
                <a:prstClr val="white"/>
              </a:solidFill>
            </a:endParaRPr>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20432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2298281"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a:solidFill>
                  <a:prstClr val="white"/>
                </a:solidFill>
                <a:latin typeface="Arial"/>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a:solidFill>
                    <a:prstClr val="white"/>
                  </a:solidFill>
                  <a:latin typeface="Arial"/>
                </a:rPr>
                <a:t>Partner </a:t>
              </a:r>
              <a:br>
                <a:rPr lang="en-US" sz="1400" dirty="0">
                  <a:solidFill>
                    <a:prstClr val="white"/>
                  </a:solidFill>
                  <a:latin typeface="Arial"/>
                </a:rPr>
              </a:br>
              <a:r>
                <a:rPr lang="en-US" sz="1400" dirty="0">
                  <a:solidFill>
                    <a:prstClr val="white"/>
                  </a:solidFill>
                  <a:latin typeface="Arial"/>
                </a:rPr>
                <a:t>Logo</a:t>
              </a:r>
            </a:p>
          </p:txBody>
        </p:sp>
      </p:grpSp>
      <p:pic>
        <p:nvPicPr>
          <p:cNvPr id="17" name="Picture 16"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32678764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4C0C283-8562-4AFE-A54B-A3A471DB0252}" type="datetime1">
              <a:rPr lang="en-US" smtClean="0">
                <a:solidFill>
                  <a:prstClr val="white"/>
                </a:solidFill>
              </a:rPr>
              <a:t>10/12/2017</a:t>
            </a:fld>
            <a:endParaRPr lang="en-US" dirty="0">
              <a:solidFill>
                <a:prstClr val="white"/>
              </a:solidFill>
            </a:endParaRPr>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6386363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393CB361-A0A7-42F9-A5F1-1185F0E64C54}" type="datetime1">
              <a:rPr lang="en-US" smtClean="0">
                <a:solidFill>
                  <a:prstClr val="white"/>
                </a:solidFill>
              </a:rPr>
              <a:t>10/12/2017</a:t>
            </a:fld>
            <a:endParaRPr lang="en-US" dirty="0">
              <a:solidFill>
                <a:prstClr val="white"/>
              </a:solidFill>
            </a:endParaRPr>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25673134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8D7FF18-56BF-40CD-AF37-E088CC99DBEB}" type="datetime1">
              <a:rPr lang="en-US" smtClean="0">
                <a:solidFill>
                  <a:prstClr val="white"/>
                </a:solidFill>
              </a:rPr>
              <a:t>10/12/2017</a:t>
            </a:fld>
            <a:endParaRPr lang="en-US" dirty="0">
              <a:solidFill>
                <a:prstClr val="white"/>
              </a:solidFill>
            </a:endParaRPr>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72368111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E6B44D20-2A98-48C8-8851-CFEF27BE6A90}" type="datetime1">
              <a:rPr lang="en-US" smtClean="0">
                <a:solidFill>
                  <a:prstClr val="white"/>
                </a:solidFill>
              </a:rPr>
              <a:t>10/12/2017</a:t>
            </a:fld>
            <a:endParaRPr lang="en-US" dirty="0">
              <a:solidFill>
                <a:prstClr val="white"/>
              </a:solidFill>
            </a:endParaRPr>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46862939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BDF9103B-04FE-4216-A6FD-7157F48985D5}" type="datetime1">
              <a:rPr lang="en-US" smtClean="0">
                <a:solidFill>
                  <a:srgbClr val="FFFFFF"/>
                </a:solidFill>
              </a:rPr>
              <a:t>10/12/2017</a:t>
            </a:fld>
            <a:endParaRPr lang="en-US" dirty="0">
              <a:solidFill>
                <a:srgbClr val="FFFFFF"/>
              </a:solidFill>
            </a:endParaRPr>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solidFill>
                  <a:srgbClr val="FFFFFF"/>
                </a:solidFill>
              </a:rPr>
              <a:t>Open Plan Workspace Change Management</a:t>
            </a:r>
            <a:endParaRPr lang="en-US" dirty="0">
              <a:solidFill>
                <a:srgbClr val="FFFFFF"/>
              </a:solidFill>
            </a:endParaRPr>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solidFill>
                  <a:srgbClr val="FFFFFF"/>
                </a:solidFill>
              </a:rPr>
              <a:pPr/>
              <a:t>‹#›</a:t>
            </a:fld>
            <a:endParaRPr lang="en-US" dirty="0">
              <a:solidFill>
                <a:srgbClr val="FFFFFF"/>
              </a:solidFill>
            </a:endParaRPr>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65017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C986732-14E4-4544-BA7D-89580858D880}" type="datetime1">
              <a:rPr lang="en-US" smtClean="0">
                <a:solidFill>
                  <a:srgbClr val="052049"/>
                </a:solidFill>
              </a:rPr>
              <a:t>10/12/2017</a:t>
            </a:fld>
            <a:endParaRPr lang="en-US" dirty="0">
              <a:solidFill>
                <a:srgbClr val="052049"/>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solidFill>
                  <a:srgbClr val="052049"/>
                </a:solidFill>
              </a:rPr>
              <a:t>Open Plan Workspace Change Management</a:t>
            </a:r>
            <a:endParaRPr lang="en-US" dirty="0">
              <a:solidFill>
                <a:srgbClr val="052049"/>
              </a:solidFill>
            </a:endParaRP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55265550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21F02D1-75FA-4058-AD83-2B1E9629EE86}" type="datetime1">
              <a:rPr lang="en-US" smtClean="0">
                <a:solidFill>
                  <a:srgbClr val="052049"/>
                </a:solidFill>
              </a:rPr>
              <a:t>10/12/2017</a:t>
            </a:fld>
            <a:endParaRPr lang="en-US" dirty="0">
              <a:solidFill>
                <a:srgbClr val="052049"/>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solidFill>
                  <a:srgbClr val="052049"/>
                </a:solidFill>
              </a:rPr>
              <a:t>Open Plan Workspace Change Management</a:t>
            </a:r>
            <a:endParaRPr lang="en-US" dirty="0">
              <a:solidFill>
                <a:srgbClr val="052049"/>
              </a:solidFill>
            </a:endParaRP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209265181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319967176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14467647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527E8D5-C33F-4A70-A8C5-B84D45524C30}" type="datetime1">
              <a:rPr lang="en-US" smtClean="0">
                <a:solidFill>
                  <a:prstClr val="white"/>
                </a:solidFill>
              </a:rPr>
              <a:t>10/12/2017</a:t>
            </a:fld>
            <a:endParaRPr lang="en-US" dirty="0">
              <a:solidFill>
                <a:prstClr val="white"/>
              </a:solidFill>
            </a:endParaRPr>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5" name="Picture 14"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797713322"/>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50149206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112495113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417915804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317074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04539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640583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18027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7" name="Slide Number Placeholder 6"/>
          <p:cNvSpPr>
            <a:spLocks noGrp="1"/>
          </p:cNvSpPr>
          <p:nvPr>
            <p:ph type="sldNum" sz="quarter" idx="11"/>
          </p:nvPr>
        </p:nvSpPr>
        <p:spPr/>
        <p:txBody>
          <a:bodyPr rtlCol="0"/>
          <a:lstStyle/>
          <a:p>
            <a:fld id="{12EDD7DC-FB13-436F-BBC7-A777F5DFFE1C}"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376062263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Slide with Image2">
    <p:bg>
      <p:bgPr>
        <a:pattFill prst="pct5">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prstClr val="white"/>
              </a:solidFill>
              <a:latin typeface="Arial"/>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invGray">
          <a:xfrm>
            <a:off x="365125" y="366713"/>
            <a:ext cx="6859588" cy="5153025"/>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rgbClr val="052049"/>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rgbClr val="052049"/>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rgbClr val="052049"/>
                </a:solidFill>
                <a:latin typeface="Arial" pitchFamily="34" charset="0"/>
                <a:cs typeface="Arial" pitchFamily="34" charset="0"/>
              </a:defRPr>
            </a:lvl1pPr>
          </a:lstStyle>
          <a:p>
            <a:fld id="{89CF316E-F141-470A-B572-27DF66806088}" type="datetime1">
              <a:rPr lang="en-US" smtClean="0"/>
              <a:t>10/12/2017</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rgbClr val="052049"/>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8054341" y="6315878"/>
            <a:ext cx="0" cy="4549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171" name="Picture 3" descr="\\som023.som.ucsf.edu\pmo$\Shared\UCSFLink\OnDemand\PMO Website Design\PMO Logo Sized.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92879" y="6338888"/>
            <a:ext cx="415652" cy="43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56972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929C4E7-7B79-4668-9DAB-114CBCE15D99}" type="slidenum">
              <a:rPr lang="en-US" smtClean="0">
                <a:solidFill>
                  <a:srgbClr val="052049"/>
                </a:solidFill>
              </a:rPr>
              <a:pPr/>
              <a:t>‹#›</a:t>
            </a:fld>
            <a:endParaRPr lang="en-US">
              <a:solidFill>
                <a:srgbClr val="052049"/>
              </a:solidFill>
            </a:endParaRPr>
          </a:p>
        </p:txBody>
      </p:sp>
    </p:spTree>
    <p:extLst>
      <p:ext uri="{BB962C8B-B14F-4D97-AF65-F5344CB8AC3E}">
        <p14:creationId xmlns:p14="http://schemas.microsoft.com/office/powerpoint/2010/main" val="319234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ACCF0AA3-3062-4F15-A655-96C02DC797B8}" type="datetime1">
              <a:rPr lang="en-US" smtClean="0">
                <a:solidFill>
                  <a:prstClr val="white"/>
                </a:solidFill>
              </a:rPr>
              <a:t>10/12/2017</a:t>
            </a:fld>
            <a:endParaRPr lang="en-US" dirty="0">
              <a:solidFill>
                <a:prstClr val="white"/>
              </a:solidFill>
            </a:endParaRPr>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a:solidFill>
                  <a:prstClr val="white"/>
                </a:solidFill>
                <a:latin typeface="Arial"/>
              </a:rPr>
              <a:t>UCSF Helen Diller Family</a:t>
            </a:r>
          </a:p>
          <a:p>
            <a:r>
              <a:rPr lang="en-US" sz="900" dirty="0">
                <a:solidFill>
                  <a:prstClr val="white"/>
                </a:solidFill>
                <a:latin typeface="Arial"/>
              </a:rPr>
              <a:t>Comprehensive </a:t>
            </a:r>
            <a:br>
              <a:rPr lang="en-US" sz="900" dirty="0">
                <a:solidFill>
                  <a:prstClr val="white"/>
                </a:solidFill>
                <a:latin typeface="Arial"/>
              </a:rPr>
            </a:br>
            <a:r>
              <a:rPr lang="en-US" sz="900" dirty="0">
                <a:solidFill>
                  <a:prstClr val="white"/>
                </a:solidFill>
                <a:latin typeface="Arial"/>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a:solidFill>
                  <a:prstClr val="white"/>
                </a:solidFill>
                <a:latin typeface="Arial"/>
              </a:rPr>
              <a:t>UCSF School</a:t>
            </a:r>
            <a:br>
              <a:rPr lang="en-US" sz="900" dirty="0">
                <a:solidFill>
                  <a:prstClr val="white"/>
                </a:solidFill>
                <a:latin typeface="Arial"/>
              </a:rPr>
            </a:br>
            <a:r>
              <a:rPr lang="en-US" sz="900" dirty="0">
                <a:solidFill>
                  <a:prstClr val="white"/>
                </a:solidFill>
                <a:latin typeface="Arial"/>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a:solidFill>
                  <a:prstClr val="white"/>
                </a:solidFill>
                <a:latin typeface="Arial"/>
              </a:rPr>
              <a:t>AIDS Research Institute at UCSF</a:t>
            </a:r>
          </a:p>
        </p:txBody>
      </p:sp>
      <p:pic>
        <p:nvPicPr>
          <p:cNvPr id="19" name="Picture 18"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4584669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A573053-3DA6-420B-93B9-A92C57CFECDC}" type="datetime1">
              <a:rPr lang="en-US" smtClean="0">
                <a:solidFill>
                  <a:prstClr val="white"/>
                </a:solidFill>
              </a:rPr>
              <a:t>10/12/2017</a:t>
            </a:fld>
            <a:endParaRPr lang="en-US" dirty="0">
              <a:solidFill>
                <a:prstClr val="white"/>
              </a:solidFill>
            </a:endParaRPr>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20432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2298281"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a:solidFill>
                  <a:prstClr val="white"/>
                </a:solidFill>
                <a:latin typeface="Arial"/>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a:solidFill>
                    <a:prstClr val="white"/>
                  </a:solidFill>
                  <a:latin typeface="Arial"/>
                </a:rPr>
                <a:t>Partner </a:t>
              </a:r>
              <a:br>
                <a:rPr lang="en-US" sz="1400" dirty="0">
                  <a:solidFill>
                    <a:prstClr val="white"/>
                  </a:solidFill>
                  <a:latin typeface="Arial"/>
                </a:rPr>
              </a:br>
              <a:r>
                <a:rPr lang="en-US" sz="1400" dirty="0">
                  <a:solidFill>
                    <a:prstClr val="white"/>
                  </a:solidFill>
                  <a:latin typeface="Arial"/>
                </a:rPr>
                <a:t>Logo</a:t>
              </a:r>
            </a:p>
          </p:txBody>
        </p:sp>
      </p:grpSp>
      <p:pic>
        <p:nvPicPr>
          <p:cNvPr id="17" name="Picture 16"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66201140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AEB8F899-7C58-4C65-8A1B-6532269B8345}" type="datetime1">
              <a:rPr lang="en-US" smtClean="0">
                <a:solidFill>
                  <a:prstClr val="white"/>
                </a:solidFill>
              </a:rPr>
              <a:t>10/12/2017</a:t>
            </a:fld>
            <a:endParaRPr lang="en-US" dirty="0">
              <a:solidFill>
                <a:prstClr val="white"/>
              </a:solidFill>
            </a:endParaRPr>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56700931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50C0F117-2937-4327-8597-2A4D47959D33}" type="datetime1">
              <a:rPr lang="en-US" smtClean="0">
                <a:solidFill>
                  <a:prstClr val="white"/>
                </a:solidFill>
              </a:rPr>
              <a:t>10/12/2017</a:t>
            </a:fld>
            <a:endParaRPr lang="en-US" dirty="0">
              <a:solidFill>
                <a:prstClr val="white"/>
              </a:solidFill>
            </a:endParaRPr>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2212316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11E281B0-F3A5-4B29-BA0F-E2E9EC7BE8A6}" type="datetime1">
              <a:rPr lang="en-US" smtClean="0">
                <a:solidFill>
                  <a:srgbClr val="052049"/>
                </a:solidFill>
              </a:rPr>
              <a:t>10/12/2017</a:t>
            </a:fld>
            <a:endParaRPr lang="en-US" dirty="0">
              <a:solidFill>
                <a:srgbClr val="052049"/>
              </a:solidFill>
            </a:endParaRPr>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solidFill>
                  <a:srgbClr val="052049"/>
                </a:solidFill>
              </a:rPr>
              <a:t>Open Plan Workspace Change Management</a:t>
            </a:r>
            <a:endParaRPr lang="en-US" dirty="0">
              <a:solidFill>
                <a:srgbClr val="052049"/>
              </a:solidFill>
            </a:endParaRP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052049"/>
              </a:solidFill>
            </a:endParaRPr>
          </a:p>
        </p:txBody>
      </p:sp>
    </p:spTree>
    <p:extLst>
      <p:ext uri="{BB962C8B-B14F-4D97-AF65-F5344CB8AC3E}">
        <p14:creationId xmlns:p14="http://schemas.microsoft.com/office/powerpoint/2010/main" val="3019878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9" r:id="rId28"/>
    <p:sldLayoutId id="2147483690" r:id="rId29"/>
    <p:sldLayoutId id="2147483691" r:id="rId30"/>
    <p:sldLayoutId id="2147483692" r:id="rId31"/>
    <p:sldLayoutId id="2147483693" r:id="rId32"/>
    <p:sldLayoutId id="2147483721" r:id="rId33"/>
  </p:sldLayoutIdLst>
  <p:transition>
    <p:fade/>
  </p:transition>
  <p:timing>
    <p:tnLst>
      <p:par>
        <p:cTn id="1" dur="indefinite" restart="never" nodeType="tmRoot"/>
      </p:par>
    </p:tnLst>
  </p:timing>
  <p:hf hdr="0" dt="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423072-A491-442F-9AFA-735CA5861097}" type="datetime1">
              <a:rPr lang="en-US" smtClean="0">
                <a:solidFill>
                  <a:srgbClr val="052049"/>
                </a:solidFill>
              </a:rPr>
              <a:t>10/12/2017</a:t>
            </a:fld>
            <a:endParaRPr lang="en-US" dirty="0">
              <a:solidFill>
                <a:srgbClr val="052049"/>
              </a:solidFill>
            </a:endParaRPr>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solidFill>
                  <a:srgbClr val="052049"/>
                </a:solidFill>
              </a:rPr>
              <a:t>Open Plan Workspace Change Management</a:t>
            </a:r>
            <a:endParaRPr lang="en-US" dirty="0">
              <a:solidFill>
                <a:srgbClr val="052049"/>
              </a:solidFill>
            </a:endParaRP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052049"/>
              </a:solidFill>
            </a:endParaRPr>
          </a:p>
        </p:txBody>
      </p:sp>
    </p:spTree>
    <p:extLst>
      <p:ext uri="{BB962C8B-B14F-4D97-AF65-F5344CB8AC3E}">
        <p14:creationId xmlns:p14="http://schemas.microsoft.com/office/powerpoint/2010/main" val="229977500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Lst>
  <p:transition>
    <p:fade/>
  </p:transition>
  <p:timing>
    <p:tnLst>
      <p:par>
        <p:cTn id="1" dur="indefinite" restart="never" nodeType="tmRoot"/>
      </p:par>
    </p:tnLst>
  </p:timing>
  <p:hf hdr="0" dt="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3.xml"/><Relationship Id="rId1" Type="http://schemas.openxmlformats.org/officeDocument/2006/relationships/tags" Target="../tags/tag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3.xml"/><Relationship Id="rId1" Type="http://schemas.openxmlformats.org/officeDocument/2006/relationships/tags" Target="../tags/tag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3.xml"/><Relationship Id="rId1" Type="http://schemas.openxmlformats.org/officeDocument/2006/relationships/tags" Target="../tags/tag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6.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3.xml"/><Relationship Id="rId1" Type="http://schemas.openxmlformats.org/officeDocument/2006/relationships/tags" Target="../tags/tag4.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3.xml"/><Relationship Id="rId1" Type="http://schemas.openxmlformats.org/officeDocument/2006/relationships/tags" Target="../tags/tag5.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3.xml"/><Relationship Id="rId1" Type="http://schemas.openxmlformats.org/officeDocument/2006/relationships/tags" Target="../tags/tag6.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3.xml"/><Relationship Id="rId1" Type="http://schemas.openxmlformats.org/officeDocument/2006/relationships/tags" Target="../tags/tag7.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3.xml"/><Relationship Id="rId1" Type="http://schemas.openxmlformats.org/officeDocument/2006/relationships/tags" Target="../tags/tag8.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4.xml"/><Relationship Id="rId5" Type="http://schemas.openxmlformats.org/officeDocument/2006/relationships/image" Target="../media/image44.jpe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27.xml"/><Relationship Id="rId5" Type="http://schemas.openxmlformats.org/officeDocument/2006/relationships/image" Target="../media/image47.JPG"/><Relationship Id="rId4" Type="http://schemas.openxmlformats.org/officeDocument/2006/relationships/hyperlink" Target="http://campuslifeservices.ucsf.edu/facilities/services/recycling_waste_reduction"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6576108" cy="1378839"/>
          </a:xfrm>
        </p:spPr>
        <p:txBody>
          <a:bodyPr/>
          <a:lstStyle/>
          <a:p>
            <a:r>
              <a:rPr lang="en-US" sz="4400" b="1" dirty="0" smtClean="0"/>
              <a:t>Open Plan Workspace Change Management</a:t>
            </a:r>
            <a:endParaRPr lang="en-US" sz="4400" b="1" dirty="0"/>
          </a:p>
        </p:txBody>
      </p:sp>
      <p:sp>
        <p:nvSpPr>
          <p:cNvPr id="3" name="Text Placeholder 2"/>
          <p:cNvSpPr>
            <a:spLocks noGrp="1"/>
          </p:cNvSpPr>
          <p:nvPr>
            <p:ph type="body" idx="1"/>
          </p:nvPr>
        </p:nvSpPr>
        <p:spPr>
          <a:xfrm>
            <a:off x="699345" y="4904514"/>
            <a:ext cx="6550480" cy="507831"/>
          </a:xfrm>
        </p:spPr>
        <p:txBody>
          <a:bodyPr/>
          <a:lstStyle/>
          <a:p>
            <a:r>
              <a:rPr lang="en-US" sz="2000" dirty="0" smtClean="0"/>
              <a:t>January, 2017</a:t>
            </a:r>
            <a:endParaRPr lang="en-US" sz="2000" dirty="0"/>
          </a:p>
        </p:txBody>
      </p:sp>
      <p:sp>
        <p:nvSpPr>
          <p:cNvPr id="4" name="Text Placeholder 2"/>
          <p:cNvSpPr>
            <a:spLocks noGrp="1"/>
          </p:cNvSpPr>
          <p:nvPr>
            <p:ph type="body" sz="quarter" idx="10"/>
          </p:nvPr>
        </p:nvSpPr>
        <p:spPr>
          <a:xfrm>
            <a:off x="821787" y="3427633"/>
            <a:ext cx="6451600" cy="325755"/>
          </a:xfrm>
        </p:spPr>
        <p:txBody>
          <a:bodyPr/>
          <a:lstStyle/>
          <a:p>
            <a:r>
              <a:rPr lang="en-US" sz="2400" dirty="0" smtClean="0"/>
              <a:t>Town Hall with Change Agents</a:t>
            </a:r>
            <a:endParaRPr lang="en-US" sz="2400" dirty="0"/>
          </a:p>
        </p:txBody>
      </p:sp>
    </p:spTree>
    <p:extLst>
      <p:ext uri="{BB962C8B-B14F-4D97-AF65-F5344CB8AC3E}">
        <p14:creationId xmlns:p14="http://schemas.microsoft.com/office/powerpoint/2010/main" val="190106626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Polling Instructions</a:t>
            </a:r>
            <a:endParaRPr lang="en-US" dirty="0"/>
          </a:p>
        </p:txBody>
      </p:sp>
      <p:sp>
        <p:nvSpPr>
          <p:cNvPr id="3" name="Content Placeholder 2"/>
          <p:cNvSpPr>
            <a:spLocks noGrp="1"/>
          </p:cNvSpPr>
          <p:nvPr>
            <p:ph idx="1"/>
          </p:nvPr>
        </p:nvSpPr>
        <p:spPr>
          <a:xfrm>
            <a:off x="609600" y="1066800"/>
            <a:ext cx="8325548" cy="4648200"/>
          </a:xfrm>
        </p:spPr>
        <p:txBody>
          <a:bodyPr/>
          <a:lstStyle/>
          <a:p>
            <a:pPr marL="0" indent="0">
              <a:buNone/>
            </a:pPr>
            <a:r>
              <a:rPr lang="en-US" dirty="0" smtClean="0"/>
              <a:t>Setting up your mobile phone</a:t>
            </a:r>
          </a:p>
          <a:p>
            <a:pPr marL="0" indent="0">
              <a:buNone/>
            </a:pPr>
            <a:r>
              <a:rPr lang="en-US" dirty="0"/>
              <a:t>o</a:t>
            </a:r>
            <a:r>
              <a:rPr lang="en-US" dirty="0" smtClean="0"/>
              <a:t>r laptop</a:t>
            </a:r>
          </a:p>
          <a:p>
            <a:pPr marL="0" indent="0">
              <a:buNone/>
            </a:pPr>
            <a:r>
              <a:rPr lang="en-US" b="1" u="sng" dirty="0" smtClean="0"/>
              <a:t>Mobile Phone:</a:t>
            </a:r>
          </a:p>
          <a:p>
            <a:pPr>
              <a:lnSpc>
                <a:spcPct val="100000"/>
              </a:lnSpc>
              <a:spcBef>
                <a:spcPts val="600"/>
              </a:spcBef>
              <a:buFont typeface="Arial" panose="020B0604020202020204" pitchFamily="34" charset="0"/>
              <a:buChar char="•"/>
            </a:pPr>
            <a:r>
              <a:rPr lang="en-US" dirty="0" smtClean="0"/>
              <a:t>Text to: 22333</a:t>
            </a:r>
          </a:p>
          <a:p>
            <a:pPr>
              <a:lnSpc>
                <a:spcPct val="100000"/>
              </a:lnSpc>
              <a:spcBef>
                <a:spcPts val="600"/>
              </a:spcBef>
              <a:buFont typeface="Arial" panose="020B0604020202020204" pitchFamily="34" charset="0"/>
              <a:buChar char="•"/>
            </a:pPr>
            <a:r>
              <a:rPr lang="en-US" dirty="0" smtClean="0"/>
              <a:t>Enter: PMO743 (not case sensitive) </a:t>
            </a:r>
          </a:p>
          <a:p>
            <a:pPr marL="0" indent="0">
              <a:lnSpc>
                <a:spcPct val="100000"/>
              </a:lnSpc>
              <a:spcBef>
                <a:spcPts val="600"/>
              </a:spcBef>
              <a:buNone/>
            </a:pPr>
            <a:r>
              <a:rPr lang="en-US" dirty="0"/>
              <a:t> </a:t>
            </a:r>
            <a:r>
              <a:rPr lang="en-US" dirty="0" smtClean="0"/>
              <a:t>   into the text body</a:t>
            </a:r>
          </a:p>
          <a:p>
            <a:pPr>
              <a:lnSpc>
                <a:spcPct val="100000"/>
              </a:lnSpc>
              <a:spcBef>
                <a:spcPts val="600"/>
              </a:spcBef>
              <a:buFont typeface="Arial" panose="020B0604020202020204" pitchFamily="34" charset="0"/>
              <a:buChar char="•"/>
            </a:pPr>
            <a:r>
              <a:rPr lang="en-US" dirty="0" smtClean="0"/>
              <a:t>Send</a:t>
            </a:r>
          </a:p>
          <a:p>
            <a:pPr marL="0" indent="0">
              <a:buNone/>
            </a:pPr>
            <a:r>
              <a:rPr lang="en-US" b="1" u="sng" dirty="0" smtClean="0"/>
              <a:t>Laptop: </a:t>
            </a:r>
          </a:p>
          <a:p>
            <a:pPr marL="0" indent="0">
              <a:buNone/>
            </a:pPr>
            <a:r>
              <a:rPr lang="en-US" dirty="0" smtClean="0"/>
              <a:t>Go to </a:t>
            </a:r>
            <a:r>
              <a:rPr lang="en-US" b="1" dirty="0" smtClean="0"/>
              <a:t>PollEv.com/pmo743</a:t>
            </a:r>
            <a:r>
              <a:rPr lang="en-US" dirty="0" smtClean="0"/>
              <a:t> </a:t>
            </a:r>
          </a:p>
          <a:p>
            <a:pPr marL="0" indent="0">
              <a:buNone/>
            </a:pPr>
            <a:endParaRPr lang="en-US" dirty="0" smtClean="0"/>
          </a:p>
          <a:p>
            <a:pPr marL="457200" indent="-457200">
              <a:buFont typeface="+mj-lt"/>
              <a:buAutoNum type="arabicPeriod"/>
            </a:pPr>
            <a:endParaRPr lang="en-US" dirty="0"/>
          </a:p>
        </p:txBody>
      </p:sp>
      <p:sp>
        <p:nvSpPr>
          <p:cNvPr id="5" name="Footer Placeholder 4"/>
          <p:cNvSpPr>
            <a:spLocks noGrp="1"/>
          </p:cNvSpPr>
          <p:nvPr>
            <p:ph type="ftr" sz="quarter" idx="3"/>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6" name="Slide Number Placeholder 5"/>
          <p:cNvSpPr>
            <a:spLocks noGrp="1"/>
          </p:cNvSpPr>
          <p:nvPr>
            <p:ph type="sldNum" sz="quarter" idx="4"/>
          </p:nvPr>
        </p:nvSpPr>
        <p:spPr/>
        <p:txBody>
          <a:bodyPr/>
          <a:lstStyle/>
          <a:p>
            <a:fld id="{7BCC8D0D-EAEC-449D-9161-023DFF90F2E2}" type="slidenum">
              <a:rPr lang="en-US" smtClean="0">
                <a:solidFill>
                  <a:srgbClr val="052049"/>
                </a:solidFill>
              </a:rPr>
              <a:pPr/>
              <a:t>10</a:t>
            </a:fld>
            <a:endParaRPr lang="en-US" dirty="0">
              <a:solidFill>
                <a:srgbClr val="052049"/>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685800"/>
            <a:ext cx="2895600" cy="5150308"/>
          </a:xfrm>
          <a:prstGeom prst="rect">
            <a:avLst/>
          </a:prstGeom>
        </p:spPr>
      </p:pic>
    </p:spTree>
    <p:extLst>
      <p:ext uri="{BB962C8B-B14F-4D97-AF65-F5344CB8AC3E}">
        <p14:creationId xmlns:p14="http://schemas.microsoft.com/office/powerpoint/2010/main" val="412534770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3" name="Slide Number Placeholder 2"/>
          <p:cNvSpPr>
            <a:spLocks noGrp="1"/>
          </p:cNvSpPr>
          <p:nvPr>
            <p:ph type="sldNum" sz="quarter" idx="12"/>
          </p:nvPr>
        </p:nvSpPr>
        <p:spPr/>
        <p:txBody>
          <a:bodyPr/>
          <a:lstStyle/>
          <a:p>
            <a:fld id="{7BCC8D0D-EAEC-449D-9161-023DFF90F2E2}" type="slidenum">
              <a:rPr lang="en-US" smtClean="0">
                <a:solidFill>
                  <a:srgbClr val="052049"/>
                </a:solidFill>
              </a:rPr>
              <a:pPr/>
              <a:t>11</a:t>
            </a:fld>
            <a:endParaRPr lang="en-US" dirty="0">
              <a:solidFill>
                <a:srgbClr val="052049"/>
              </a:solidFill>
            </a:endParaRPr>
          </a:p>
        </p:txBody>
      </p:sp>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71206981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3" name="Slide Number Placeholder 2"/>
          <p:cNvSpPr>
            <a:spLocks noGrp="1"/>
          </p:cNvSpPr>
          <p:nvPr>
            <p:ph type="sldNum" sz="quarter" idx="12"/>
          </p:nvPr>
        </p:nvSpPr>
        <p:spPr/>
        <p:txBody>
          <a:bodyPr/>
          <a:lstStyle/>
          <a:p>
            <a:fld id="{7BCC8D0D-EAEC-449D-9161-023DFF90F2E2}" type="slidenum">
              <a:rPr lang="en-US" smtClean="0">
                <a:solidFill>
                  <a:srgbClr val="052049"/>
                </a:solidFill>
              </a:rPr>
              <a:pPr/>
              <a:t>12</a:t>
            </a:fld>
            <a:endParaRPr lang="en-US" dirty="0">
              <a:solidFill>
                <a:srgbClr val="052049"/>
              </a:solidFill>
            </a:endParaRPr>
          </a:p>
        </p:txBody>
      </p:sp>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1973953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3" name="Slide Number Placeholder 2"/>
          <p:cNvSpPr>
            <a:spLocks noGrp="1"/>
          </p:cNvSpPr>
          <p:nvPr>
            <p:ph type="sldNum" sz="quarter" idx="12"/>
          </p:nvPr>
        </p:nvSpPr>
        <p:spPr/>
        <p:txBody>
          <a:bodyPr/>
          <a:lstStyle/>
          <a:p>
            <a:fld id="{7BCC8D0D-EAEC-449D-9161-023DFF90F2E2}" type="slidenum">
              <a:rPr lang="en-US" smtClean="0">
                <a:solidFill>
                  <a:srgbClr val="052049"/>
                </a:solidFill>
              </a:rPr>
              <a:pPr/>
              <a:t>13</a:t>
            </a:fld>
            <a:endParaRPr lang="en-US" dirty="0">
              <a:solidFill>
                <a:srgbClr val="052049"/>
              </a:solidFill>
            </a:endParaRPr>
          </a:p>
        </p:txBody>
      </p:sp>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5149122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Project Goals</a:t>
            </a:r>
            <a:endParaRPr lang="en-US" dirty="0"/>
          </a:p>
        </p:txBody>
      </p:sp>
      <p:sp>
        <p:nvSpPr>
          <p:cNvPr id="3" name="Content Placeholder 2"/>
          <p:cNvSpPr>
            <a:spLocks noGrp="1"/>
          </p:cNvSpPr>
          <p:nvPr>
            <p:ph idx="1"/>
          </p:nvPr>
        </p:nvSpPr>
        <p:spPr>
          <a:xfrm>
            <a:off x="609600" y="1219200"/>
            <a:ext cx="8325548" cy="4011502"/>
          </a:xfrm>
        </p:spPr>
        <p:txBody>
          <a:bodyPr/>
          <a:lstStyle/>
          <a:p>
            <a:r>
              <a:rPr lang="en-US" dirty="0" smtClean="0"/>
              <a:t>Develop a change management plan for Open Plan Workspaces</a:t>
            </a:r>
            <a:r>
              <a:rPr lang="en-US" dirty="0"/>
              <a:t> </a:t>
            </a:r>
            <a:r>
              <a:rPr lang="en-US" dirty="0" smtClean="0"/>
              <a:t>that will enable a smooth transition into new Open Plan Workspace buildings, CSB and Block 33</a:t>
            </a:r>
          </a:p>
          <a:p>
            <a:r>
              <a:rPr lang="en-US" dirty="0" smtClean="0"/>
              <a:t>Engage with building occupants early</a:t>
            </a:r>
          </a:p>
          <a:p>
            <a:r>
              <a:rPr lang="en-US" dirty="0" smtClean="0"/>
              <a:t>Plan will include these components:</a:t>
            </a:r>
          </a:p>
          <a:p>
            <a:pPr lvl="1"/>
            <a:r>
              <a:rPr lang="en-US" sz="2000" dirty="0" smtClean="0"/>
              <a:t>Building Governance and Management</a:t>
            </a:r>
          </a:p>
          <a:p>
            <a:pPr lvl="1"/>
            <a:r>
              <a:rPr lang="en-US" sz="2000" dirty="0" smtClean="0"/>
              <a:t>Space Assignment Strategies</a:t>
            </a:r>
          </a:p>
          <a:p>
            <a:pPr lvl="1"/>
            <a:r>
              <a:rPr lang="en-US" sz="2000" dirty="0" smtClean="0"/>
              <a:t>Equipment and Tools</a:t>
            </a:r>
          </a:p>
          <a:p>
            <a:pPr lvl="1"/>
            <a:r>
              <a:rPr lang="en-US" sz="2000" dirty="0" smtClean="0"/>
              <a:t>Behaviors and Norms</a:t>
            </a:r>
          </a:p>
          <a:p>
            <a:pPr lvl="1"/>
            <a:r>
              <a:rPr lang="en-US" sz="2000" dirty="0" smtClean="0"/>
              <a:t>Department Identity</a:t>
            </a:r>
          </a:p>
          <a:p>
            <a:pPr lvl="1"/>
            <a:r>
              <a:rPr lang="en-US" sz="2000" dirty="0" smtClean="0"/>
              <a:t>Community Buildin</a:t>
            </a:r>
            <a:r>
              <a:rPr lang="en-US" dirty="0" smtClean="0"/>
              <a:t>g</a:t>
            </a:r>
          </a:p>
          <a:p>
            <a:r>
              <a:rPr lang="en-US" dirty="0" smtClean="0"/>
              <a:t>Develop an implementation plan</a:t>
            </a:r>
          </a:p>
          <a:p>
            <a:endParaRPr lang="en-US" dirty="0"/>
          </a:p>
          <a:p>
            <a:endParaRPr lang="en-US" dirty="0" smtClean="0"/>
          </a:p>
        </p:txBody>
      </p:sp>
      <p:sp>
        <p:nvSpPr>
          <p:cNvPr id="7" name="Slide Number Placeholder 6"/>
          <p:cNvSpPr>
            <a:spLocks noGrp="1"/>
          </p:cNvSpPr>
          <p:nvPr>
            <p:ph type="sldNum" sz="quarter" idx="4"/>
          </p:nvPr>
        </p:nvSpPr>
        <p:spPr/>
        <p:txBody>
          <a:bodyPr/>
          <a:lstStyle/>
          <a:p>
            <a:fld id="{7BCC8D0D-EAEC-449D-9161-023DFF90F2E2}" type="slidenum">
              <a:rPr lang="en-US" smtClean="0"/>
              <a:pPr/>
              <a:t>14</a:t>
            </a:fld>
            <a:endParaRPr lang="en-US" dirty="0"/>
          </a:p>
        </p:txBody>
      </p:sp>
    </p:spTree>
    <p:extLst>
      <p:ext uri="{BB962C8B-B14F-4D97-AF65-F5344CB8AC3E}">
        <p14:creationId xmlns:p14="http://schemas.microsoft.com/office/powerpoint/2010/main" val="139656040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a:off x="2740096" y="3755104"/>
            <a:ext cx="0" cy="127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305093" y="2359981"/>
            <a:ext cx="1732483" cy="13951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endParaRPr>
          </a:p>
          <a:p>
            <a:pPr algn="ctr"/>
            <a:endParaRPr lang="en-US" sz="1600" b="1" dirty="0">
              <a:solidFill>
                <a:schemeClr val="tx1"/>
              </a:solidFill>
            </a:endParaRPr>
          </a:p>
          <a:p>
            <a:pPr algn="ctr"/>
            <a:endParaRPr lang="en-US" sz="1600" b="1" dirty="0" smtClean="0">
              <a:solidFill>
                <a:schemeClr val="tx1"/>
              </a:solidFill>
            </a:endParaRPr>
          </a:p>
          <a:p>
            <a:pPr algn="ctr"/>
            <a:r>
              <a:rPr lang="en-US" sz="1600" b="1" dirty="0" smtClean="0">
                <a:solidFill>
                  <a:schemeClr val="tx1"/>
                </a:solidFill>
              </a:rPr>
              <a:t>Design Team</a:t>
            </a:r>
          </a:p>
          <a:p>
            <a:endParaRPr lang="en-US" sz="1600" dirty="0" smtClean="0">
              <a:solidFill>
                <a:schemeClr val="tx1"/>
              </a:solidFill>
            </a:endParaRPr>
          </a:p>
          <a:p>
            <a:endParaRPr lang="en-US" sz="1600" dirty="0">
              <a:solidFill>
                <a:schemeClr val="tx1"/>
              </a:solidFill>
            </a:endParaRPr>
          </a:p>
          <a:p>
            <a:endParaRPr lang="en-US" sz="1600" dirty="0" smtClean="0">
              <a:solidFill>
                <a:schemeClr val="tx1"/>
              </a:solidFill>
            </a:endParaRPr>
          </a:p>
        </p:txBody>
      </p:sp>
      <p:sp>
        <p:nvSpPr>
          <p:cNvPr id="6" name="Rectangle 5"/>
          <p:cNvSpPr/>
          <p:nvPr/>
        </p:nvSpPr>
        <p:spPr>
          <a:xfrm>
            <a:off x="5743851" y="2391082"/>
            <a:ext cx="2794843" cy="136624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Change Agents</a:t>
            </a:r>
          </a:p>
          <a:p>
            <a:pPr algn="ctr"/>
            <a:r>
              <a:rPr lang="en-US" dirty="0" smtClean="0">
                <a:solidFill>
                  <a:schemeClr val="tx1"/>
                </a:solidFill>
              </a:rPr>
              <a:t>You!</a:t>
            </a:r>
          </a:p>
        </p:txBody>
      </p:sp>
      <p:sp>
        <p:nvSpPr>
          <p:cNvPr id="12" name="Rectangle 11"/>
          <p:cNvSpPr/>
          <p:nvPr/>
        </p:nvSpPr>
        <p:spPr>
          <a:xfrm>
            <a:off x="2485748" y="5029200"/>
            <a:ext cx="6044954" cy="9260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Project Management Team</a:t>
            </a:r>
            <a:endParaRPr lang="en-US" sz="1600" b="1" dirty="0">
              <a:solidFill>
                <a:schemeClr val="tx1"/>
              </a:solidFill>
            </a:endParaRPr>
          </a:p>
          <a:p>
            <a:pPr algn="ctr"/>
            <a:r>
              <a:rPr lang="en-US" sz="1400" dirty="0" smtClean="0">
                <a:solidFill>
                  <a:schemeClr val="tx1"/>
                </a:solidFill>
              </a:rPr>
              <a:t>Cristina Morrison, Cara Fladd, Karin Wong, Jill Goldsmith and Mara Fellouris</a:t>
            </a:r>
            <a:endParaRPr lang="en-US" sz="1100" dirty="0" smtClean="0">
              <a:solidFill>
                <a:schemeClr val="tx1"/>
              </a:solidFill>
            </a:endParaRPr>
          </a:p>
        </p:txBody>
      </p:sp>
      <p:sp>
        <p:nvSpPr>
          <p:cNvPr id="24" name="Rectangle 23"/>
          <p:cNvSpPr/>
          <p:nvPr/>
        </p:nvSpPr>
        <p:spPr>
          <a:xfrm>
            <a:off x="1963373" y="870012"/>
            <a:ext cx="26670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Executive Sponsors</a:t>
            </a:r>
          </a:p>
          <a:p>
            <a:pPr algn="ctr"/>
            <a:r>
              <a:rPr lang="en-US" sz="1600" dirty="0" smtClean="0">
                <a:solidFill>
                  <a:schemeClr val="tx1"/>
                </a:solidFill>
              </a:rPr>
              <a:t>Dan Lowenstein, Paul Jenny</a:t>
            </a:r>
          </a:p>
        </p:txBody>
      </p:sp>
      <p:cxnSp>
        <p:nvCxnSpPr>
          <p:cNvPr id="3" name="Straight Connector 2"/>
          <p:cNvCxnSpPr/>
          <p:nvPr/>
        </p:nvCxnSpPr>
        <p:spPr>
          <a:xfrm flipV="1">
            <a:off x="2728114" y="1784412"/>
            <a:ext cx="0" cy="5755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7595" y="115529"/>
            <a:ext cx="8153400" cy="639762"/>
          </a:xfrm>
        </p:spPr>
        <p:txBody>
          <a:bodyPr anchor="ctr">
            <a:noAutofit/>
          </a:bodyPr>
          <a:lstStyle/>
          <a:p>
            <a:r>
              <a:rPr lang="en-US" dirty="0" smtClean="0"/>
              <a:t>Project Structure</a:t>
            </a:r>
            <a:endParaRPr lang="en-US" dirty="0"/>
          </a:p>
        </p:txBody>
      </p:sp>
      <p:sp>
        <p:nvSpPr>
          <p:cNvPr id="5" name="Slide Number Placeholder 4"/>
          <p:cNvSpPr>
            <a:spLocks noGrp="1"/>
          </p:cNvSpPr>
          <p:nvPr>
            <p:ph type="sldNum" sz="quarter" idx="11"/>
          </p:nvPr>
        </p:nvSpPr>
        <p:spPr/>
        <p:txBody>
          <a:bodyPr/>
          <a:lstStyle/>
          <a:p>
            <a:fld id="{12EDD7DC-FB13-436F-BBC7-A777F5DFFE1C}" type="slidenum">
              <a:rPr lang="en-US" smtClean="0"/>
              <a:t>15</a:t>
            </a:fld>
            <a:endParaRPr lang="en-US" dirty="0"/>
          </a:p>
        </p:txBody>
      </p:sp>
      <p:grpSp>
        <p:nvGrpSpPr>
          <p:cNvPr id="20" name="Group 19"/>
          <p:cNvGrpSpPr/>
          <p:nvPr/>
        </p:nvGrpSpPr>
        <p:grpSpPr>
          <a:xfrm>
            <a:off x="4067308" y="2717290"/>
            <a:ext cx="1614399" cy="1037814"/>
            <a:chOff x="3854246" y="2719509"/>
            <a:chExt cx="1614399" cy="1037814"/>
          </a:xfrm>
        </p:grpSpPr>
        <p:cxnSp>
          <p:nvCxnSpPr>
            <p:cNvPr id="8" name="Straight Arrow Connector 7"/>
            <p:cNvCxnSpPr/>
            <p:nvPr/>
          </p:nvCxnSpPr>
          <p:spPr>
            <a:xfrm flipV="1">
              <a:off x="3932808" y="3120501"/>
              <a:ext cx="1535837" cy="1"/>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54246" y="3391270"/>
              <a:ext cx="1552255"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auto">
            <a:xfrm>
              <a:off x="3932808" y="2719509"/>
              <a:ext cx="1354025" cy="246221"/>
            </a:xfrm>
            <a:prstGeom prst="rect">
              <a:avLst/>
            </a:prstGeom>
            <a:noFill/>
            <a:ln w="19050" algn="ctr">
              <a:noFill/>
              <a:miter lim="800000"/>
              <a:headEnd/>
              <a:tailEnd/>
            </a:ln>
          </p:spPr>
          <p:txBody>
            <a:bodyPr wrap="none" lIns="0" tIns="0" rIns="0" bIns="0" rtlCol="0">
              <a:spAutoFit/>
            </a:bodyPr>
            <a:lstStyle/>
            <a:p>
              <a:r>
                <a:rPr lang="en-US" sz="1600" dirty="0" smtClean="0"/>
                <a:t>Obtain Feedback</a:t>
              </a:r>
            </a:p>
          </p:txBody>
        </p:sp>
        <p:sp>
          <p:nvSpPr>
            <p:cNvPr id="19" name="TextBox 18"/>
            <p:cNvSpPr txBox="1"/>
            <p:nvPr/>
          </p:nvSpPr>
          <p:spPr bwMode="auto">
            <a:xfrm>
              <a:off x="3994603" y="3511102"/>
              <a:ext cx="1412246" cy="246221"/>
            </a:xfrm>
            <a:prstGeom prst="rect">
              <a:avLst/>
            </a:prstGeom>
            <a:noFill/>
            <a:ln w="19050" algn="ctr">
              <a:noFill/>
              <a:miter lim="800000"/>
              <a:headEnd/>
              <a:tailEnd/>
            </a:ln>
          </p:spPr>
          <p:txBody>
            <a:bodyPr wrap="none" lIns="0" tIns="0" rIns="0" bIns="0" rtlCol="0">
              <a:spAutoFit/>
            </a:bodyPr>
            <a:lstStyle/>
            <a:p>
              <a:r>
                <a:rPr lang="en-US" sz="1600" dirty="0" smtClean="0"/>
                <a:t>Provide Feedback</a:t>
              </a:r>
            </a:p>
          </p:txBody>
        </p:sp>
      </p:grpSp>
      <p:sp>
        <p:nvSpPr>
          <p:cNvPr id="17" name="Rectangle 16"/>
          <p:cNvSpPr/>
          <p:nvPr/>
        </p:nvSpPr>
        <p:spPr>
          <a:xfrm>
            <a:off x="0" y="2287404"/>
            <a:ext cx="2286000" cy="1600438"/>
          </a:xfrm>
          <a:prstGeom prst="rect">
            <a:avLst/>
          </a:prstGeom>
        </p:spPr>
        <p:txBody>
          <a:bodyPr>
            <a:spAutoFit/>
          </a:bodyPr>
          <a:lstStyle/>
          <a:p>
            <a:pPr marL="285750" lvl="0" indent="-285750">
              <a:buFont typeface="Arial" panose="020B0604020202020204" pitchFamily="34" charset="0"/>
              <a:buChar char="•"/>
            </a:pPr>
            <a:r>
              <a:rPr lang="en-US" sz="1400" dirty="0">
                <a:solidFill>
                  <a:srgbClr val="052049"/>
                </a:solidFill>
              </a:rPr>
              <a:t>Wear a “campus hat” </a:t>
            </a:r>
            <a:r>
              <a:rPr lang="en-US" sz="1400" dirty="0" smtClean="0">
                <a:solidFill>
                  <a:srgbClr val="052049"/>
                </a:solidFill>
              </a:rPr>
              <a:t>to </a:t>
            </a:r>
            <a:r>
              <a:rPr lang="en-US" sz="1400" dirty="0">
                <a:solidFill>
                  <a:srgbClr val="052049"/>
                </a:solidFill>
              </a:rPr>
              <a:t>develop </a:t>
            </a:r>
            <a:r>
              <a:rPr lang="en-US" sz="1400" dirty="0" smtClean="0">
                <a:solidFill>
                  <a:srgbClr val="052049"/>
                </a:solidFill>
              </a:rPr>
              <a:t>strategies </a:t>
            </a:r>
            <a:r>
              <a:rPr lang="en-US" sz="1400" dirty="0">
                <a:solidFill>
                  <a:srgbClr val="052049"/>
                </a:solidFill>
              </a:rPr>
              <a:t>and </a:t>
            </a:r>
            <a:r>
              <a:rPr lang="en-US" sz="1400" dirty="0" smtClean="0">
                <a:solidFill>
                  <a:srgbClr val="052049"/>
                </a:solidFill>
              </a:rPr>
              <a:t>recommendations </a:t>
            </a:r>
            <a:r>
              <a:rPr lang="en-US" sz="1400" dirty="0">
                <a:solidFill>
                  <a:srgbClr val="052049"/>
                </a:solidFill>
              </a:rPr>
              <a:t>to facilitate the occupant and department transition to flexible open plan </a:t>
            </a:r>
            <a:r>
              <a:rPr lang="en-US" sz="1400" dirty="0" smtClean="0">
                <a:solidFill>
                  <a:srgbClr val="052049"/>
                </a:solidFill>
              </a:rPr>
              <a:t>environments.</a:t>
            </a:r>
            <a:endParaRPr lang="en-US" sz="1200" dirty="0">
              <a:solidFill>
                <a:srgbClr val="052049"/>
              </a:solidFill>
            </a:endParaRPr>
          </a:p>
        </p:txBody>
      </p:sp>
      <p:sp>
        <p:nvSpPr>
          <p:cNvPr id="23" name="Rectangle 22"/>
          <p:cNvSpPr/>
          <p:nvPr/>
        </p:nvSpPr>
        <p:spPr>
          <a:xfrm>
            <a:off x="116747" y="5029200"/>
            <a:ext cx="2286000" cy="1169551"/>
          </a:xfrm>
          <a:prstGeom prst="rect">
            <a:avLst/>
          </a:prstGeom>
        </p:spPr>
        <p:txBody>
          <a:bodyPr>
            <a:spAutoFit/>
          </a:bodyPr>
          <a:lstStyle/>
          <a:p>
            <a:pPr marL="285750" lvl="0" indent="-285750">
              <a:buFont typeface="Arial" panose="020B0604020202020204" pitchFamily="34" charset="0"/>
              <a:buChar char="•"/>
            </a:pPr>
            <a:r>
              <a:rPr lang="en-US" sz="1400" dirty="0" smtClean="0">
                <a:solidFill>
                  <a:srgbClr val="052049"/>
                </a:solidFill>
              </a:rPr>
              <a:t>Guide the execution of the work</a:t>
            </a:r>
          </a:p>
          <a:p>
            <a:pPr marL="285750" lvl="0" indent="-285750">
              <a:buFont typeface="Arial" panose="020B0604020202020204" pitchFamily="34" charset="0"/>
              <a:buChar char="•"/>
            </a:pPr>
            <a:r>
              <a:rPr lang="en-US" sz="1400" dirty="0" smtClean="0">
                <a:solidFill>
                  <a:srgbClr val="052049"/>
                </a:solidFill>
              </a:rPr>
              <a:t>Coordinate efforts and ensure quality deliverables.</a:t>
            </a:r>
            <a:endParaRPr lang="en-US" sz="1200" dirty="0">
              <a:solidFill>
                <a:srgbClr val="052049"/>
              </a:solidFill>
            </a:endParaRPr>
          </a:p>
        </p:txBody>
      </p:sp>
      <p:sp>
        <p:nvSpPr>
          <p:cNvPr id="22" name="Rectangle 21"/>
          <p:cNvSpPr/>
          <p:nvPr/>
        </p:nvSpPr>
        <p:spPr>
          <a:xfrm>
            <a:off x="5857998" y="3807839"/>
            <a:ext cx="2850996" cy="584775"/>
          </a:xfrm>
          <a:prstGeom prst="rect">
            <a:avLst/>
          </a:prstGeom>
        </p:spPr>
        <p:txBody>
          <a:bodyPr wrap="square">
            <a:spAutoFit/>
          </a:bodyPr>
          <a:lstStyle/>
          <a:p>
            <a:pPr lvl="0" algn="ctr"/>
            <a:r>
              <a:rPr lang="en-US" sz="1600" dirty="0">
                <a:solidFill>
                  <a:srgbClr val="052049"/>
                </a:solidFill>
              </a:rPr>
              <a:t>Serve as Champions of Change for </a:t>
            </a:r>
            <a:r>
              <a:rPr lang="en-US" sz="1600" dirty="0" smtClean="0">
                <a:solidFill>
                  <a:srgbClr val="052049"/>
                </a:solidFill>
              </a:rPr>
              <a:t>Department</a:t>
            </a:r>
            <a:endParaRPr lang="en-US" sz="1100" dirty="0">
              <a:solidFill>
                <a:srgbClr val="052049"/>
              </a:solidFill>
            </a:endParaRPr>
          </a:p>
        </p:txBody>
      </p:sp>
    </p:spTree>
    <p:extLst>
      <p:ext uri="{BB962C8B-B14F-4D97-AF65-F5344CB8AC3E}">
        <p14:creationId xmlns:p14="http://schemas.microsoft.com/office/powerpoint/2010/main" val="2677763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The Design Team</a:t>
            </a:r>
            <a:endParaRPr lang="en-US" dirty="0"/>
          </a:p>
        </p:txBody>
      </p:sp>
      <p:sp>
        <p:nvSpPr>
          <p:cNvPr id="3" name="Content Placeholder 2"/>
          <p:cNvSpPr>
            <a:spLocks noGrp="1"/>
          </p:cNvSpPr>
          <p:nvPr>
            <p:ph idx="1"/>
          </p:nvPr>
        </p:nvSpPr>
        <p:spPr/>
        <p:txBody>
          <a:bodyPr/>
          <a:lstStyle/>
          <a:p>
            <a:endParaRPr lang="en-US" dirty="0"/>
          </a:p>
        </p:txBody>
      </p:sp>
      <p:sp>
        <p:nvSpPr>
          <p:cNvPr id="5" name="Footer Placeholder 4"/>
          <p:cNvSpPr>
            <a:spLocks noGrp="1"/>
          </p:cNvSpPr>
          <p:nvPr>
            <p:ph type="ftr" sz="quarter" idx="3"/>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6" name="Slide Number Placeholder 5"/>
          <p:cNvSpPr>
            <a:spLocks noGrp="1"/>
          </p:cNvSpPr>
          <p:nvPr>
            <p:ph type="sldNum" sz="quarter" idx="4"/>
          </p:nvPr>
        </p:nvSpPr>
        <p:spPr/>
        <p:txBody>
          <a:bodyPr/>
          <a:lstStyle/>
          <a:p>
            <a:fld id="{7BCC8D0D-EAEC-449D-9161-023DFF90F2E2}" type="slidenum">
              <a:rPr lang="en-US" smtClean="0">
                <a:solidFill>
                  <a:srgbClr val="052049"/>
                </a:solidFill>
              </a:rPr>
              <a:pPr/>
              <a:t>16</a:t>
            </a:fld>
            <a:endParaRPr lang="en-US" dirty="0">
              <a:solidFill>
                <a:srgbClr val="052049"/>
              </a:solidFill>
            </a:endParaRPr>
          </a:p>
        </p:txBody>
      </p:sp>
      <p:pic>
        <p:nvPicPr>
          <p:cNvPr id="1028" name="Picture 4" descr="C:\Users\jgoldsmith\AppData\Local\Microsoft\Windows\Temporary Internet Files\Content.Outlook\6SW04J5U\FullSizeRen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43800" y="2892592"/>
            <a:ext cx="509588" cy="10728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goldsmith\AppData\Local\Microsoft\Windows\Temporary Internet Files\Content.Outlook\6SW04J5U\FullSizeRender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1066800"/>
            <a:ext cx="8071185" cy="43940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goldsmith\AppData\Local\Microsoft\Windows\Temporary Internet Files\Content.Outlook\6SW04J5U\FullSizeRend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2892592"/>
            <a:ext cx="1037590" cy="2184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152400" y="5638800"/>
            <a:ext cx="8839200" cy="338554"/>
          </a:xfrm>
          <a:prstGeom prst="rect">
            <a:avLst/>
          </a:prstGeom>
          <a:noFill/>
          <a:ln w="19050" algn="ctr">
            <a:noFill/>
            <a:miter lim="800000"/>
            <a:headEnd/>
            <a:tailEnd/>
          </a:ln>
        </p:spPr>
        <p:txBody>
          <a:bodyPr wrap="square" lIns="0" tIns="0" rIns="0" bIns="0" rtlCol="0">
            <a:spAutoFit/>
          </a:bodyPr>
          <a:lstStyle/>
          <a:p>
            <a:r>
              <a:rPr lang="en-US" sz="1100" dirty="0" smtClean="0"/>
              <a:t>From Left to Right: Georgina Lopez, Kevin Souza, Cristina Morrison, Christine Razler, Jill Goldsmith, Karin Wong, Angela </a:t>
            </a:r>
            <a:r>
              <a:rPr lang="en-US" sz="1100" dirty="0" err="1" smtClean="0"/>
              <a:t>Rizk</a:t>
            </a:r>
            <a:r>
              <a:rPr lang="en-US" sz="1100" dirty="0" smtClean="0"/>
              <a:t>-Jackson, Mara Fellouris, Suzanne Murphy, Jon Rueter, Cara Fladd,  Mike Billings, Adam </a:t>
            </a:r>
            <a:r>
              <a:rPr lang="en-US" sz="1100" dirty="0" err="1" smtClean="0"/>
              <a:t>Schnirel</a:t>
            </a:r>
            <a:r>
              <a:rPr lang="en-US" sz="1100" dirty="0" smtClean="0"/>
              <a:t>.  Missing from photo: Patrick McGee and </a:t>
            </a:r>
            <a:r>
              <a:rPr lang="en-US" sz="1100" dirty="0" err="1" smtClean="0"/>
              <a:t>Sharat</a:t>
            </a:r>
            <a:r>
              <a:rPr lang="en-US" sz="1100" dirty="0" smtClean="0"/>
              <a:t> </a:t>
            </a:r>
            <a:r>
              <a:rPr lang="en-US" sz="1100" dirty="0" err="1" smtClean="0"/>
              <a:t>Israni</a:t>
            </a:r>
            <a:endParaRPr lang="en-US" sz="1100" dirty="0" smtClean="0"/>
          </a:p>
        </p:txBody>
      </p:sp>
    </p:spTree>
    <p:extLst>
      <p:ext uri="{BB962C8B-B14F-4D97-AF65-F5344CB8AC3E}">
        <p14:creationId xmlns:p14="http://schemas.microsoft.com/office/powerpoint/2010/main" val="406449973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What is Change Management</a:t>
            </a:r>
            <a:endParaRPr lang="en-US" dirty="0"/>
          </a:p>
        </p:txBody>
      </p:sp>
      <p:sp>
        <p:nvSpPr>
          <p:cNvPr id="3" name="Content Placeholder 2"/>
          <p:cNvSpPr>
            <a:spLocks noGrp="1"/>
          </p:cNvSpPr>
          <p:nvPr>
            <p:ph idx="1"/>
          </p:nvPr>
        </p:nvSpPr>
        <p:spPr>
          <a:xfrm>
            <a:off x="643620" y="1613420"/>
            <a:ext cx="8325548" cy="4011502"/>
          </a:xfrm>
        </p:spPr>
        <p:txBody>
          <a:bodyPr/>
          <a:lstStyle/>
          <a:p>
            <a:r>
              <a:rPr lang="en-US" dirty="0" smtClean="0"/>
              <a:t>Change Management is the </a:t>
            </a:r>
            <a:r>
              <a:rPr lang="en-US" dirty="0"/>
              <a:t>process, tools and techniques to manage the </a:t>
            </a:r>
            <a:r>
              <a:rPr lang="en-US" b="1" dirty="0"/>
              <a:t>people</a:t>
            </a:r>
            <a:r>
              <a:rPr lang="en-US" dirty="0"/>
              <a:t> side of change to achieve a required </a:t>
            </a:r>
            <a:r>
              <a:rPr lang="en-US" dirty="0" smtClean="0"/>
              <a:t>outcome</a:t>
            </a:r>
            <a:r>
              <a:rPr lang="en-US" dirty="0"/>
              <a:t>.</a:t>
            </a:r>
            <a:endParaRPr lang="en-US" dirty="0" smtClean="0"/>
          </a:p>
          <a:p>
            <a:pPr marL="0" indent="0">
              <a:buNone/>
            </a:pP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17</a:t>
            </a:fld>
            <a:endParaRPr lang="en-US" dirty="0"/>
          </a:p>
        </p:txBody>
      </p:sp>
      <p:pic>
        <p:nvPicPr>
          <p:cNvPr id="1026" name="Picture 2" descr="Image result for change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402" y="2643558"/>
            <a:ext cx="2741673" cy="274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27123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5950" y="434993"/>
            <a:ext cx="8089900" cy="575094"/>
          </a:xfrm>
        </p:spPr>
        <p:txBody>
          <a:bodyPr/>
          <a:lstStyle/>
          <a:p>
            <a:r>
              <a:rPr lang="en-US" dirty="0" smtClean="0"/>
              <a:t>How Individuals React to Change</a:t>
            </a:r>
            <a:endParaRPr lang="en-US" dirty="0"/>
          </a:p>
        </p:txBody>
      </p:sp>
      <p:sp>
        <p:nvSpPr>
          <p:cNvPr id="5" name="Slide Number Placeholder 4"/>
          <p:cNvSpPr>
            <a:spLocks noGrp="1"/>
          </p:cNvSpPr>
          <p:nvPr>
            <p:ph type="sldNum" sz="quarter" idx="11"/>
          </p:nvPr>
        </p:nvSpPr>
        <p:spPr/>
        <p:txBody>
          <a:bodyPr/>
          <a:lstStyle/>
          <a:p>
            <a:fld id="{7BCC8D0D-EAEC-449D-9161-023DFF90F2E2}" type="slidenum">
              <a:rPr lang="en-US" smtClean="0"/>
              <a:pPr/>
              <a:t>18</a:t>
            </a:fld>
            <a:endParaRPr lang="en-US" dirty="0"/>
          </a:p>
        </p:txBody>
      </p:sp>
      <p:pic>
        <p:nvPicPr>
          <p:cNvPr id="7" name="Picture 4" descr="Image result for change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771" y="1570060"/>
            <a:ext cx="7010400"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0362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Customer Values</a:t>
            </a:r>
            <a:endParaRPr lang="en-US" dirty="0"/>
          </a:p>
        </p:txBody>
      </p:sp>
      <p:sp>
        <p:nvSpPr>
          <p:cNvPr id="3" name="Slide Number Placeholder 2"/>
          <p:cNvSpPr>
            <a:spLocks noGrp="1"/>
          </p:cNvSpPr>
          <p:nvPr>
            <p:ph type="sldNum" sz="quarter" idx="4"/>
          </p:nvPr>
        </p:nvSpPr>
        <p:spPr/>
        <p:txBody>
          <a:bodyPr/>
          <a:lstStyle/>
          <a:p>
            <a:fld id="{12EDD7DC-FB13-436F-BBC7-A777F5DFFE1C}" type="slidenum">
              <a:rPr lang="en-US" smtClean="0">
                <a:solidFill>
                  <a:srgbClr val="052049"/>
                </a:solidFill>
              </a:rPr>
              <a:pPr/>
              <a:t>19</a:t>
            </a:fld>
            <a:endParaRPr lang="en-US" dirty="0">
              <a:solidFill>
                <a:srgbClr val="052049"/>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990599"/>
            <a:ext cx="7239000" cy="5082853"/>
          </a:xfrm>
        </p:spPr>
      </p:pic>
      <p:sp>
        <p:nvSpPr>
          <p:cNvPr id="4" name="Footer Placeholder 3"/>
          <p:cNvSpPr>
            <a:spLocks noGrp="1"/>
          </p:cNvSpPr>
          <p:nvPr>
            <p:ph type="ftr" sz="quarter" idx="3"/>
          </p:nvPr>
        </p:nvSpPr>
        <p:spPr/>
        <p:txBody>
          <a:bodyPr/>
          <a:lstStyle/>
          <a:p>
            <a:r>
              <a:rPr lang="en-US" smtClean="0">
                <a:solidFill>
                  <a:srgbClr val="052049"/>
                </a:solidFill>
              </a:rPr>
              <a:t>Open Plan Workspace Change Management</a:t>
            </a:r>
            <a:endParaRPr lang="en-US" dirty="0">
              <a:solidFill>
                <a:srgbClr val="052049"/>
              </a:solidFill>
            </a:endParaRPr>
          </a:p>
        </p:txBody>
      </p:sp>
    </p:spTree>
    <p:extLst>
      <p:ext uri="{BB962C8B-B14F-4D97-AF65-F5344CB8AC3E}">
        <p14:creationId xmlns:p14="http://schemas.microsoft.com/office/powerpoint/2010/main" val="38880495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Topics</a:t>
            </a:r>
            <a:endParaRPr lang="en-US" dirty="0"/>
          </a:p>
        </p:txBody>
      </p:sp>
      <p:sp>
        <p:nvSpPr>
          <p:cNvPr id="3" name="Content Placeholder 2"/>
          <p:cNvSpPr>
            <a:spLocks noGrp="1"/>
          </p:cNvSpPr>
          <p:nvPr>
            <p:ph idx="1"/>
          </p:nvPr>
        </p:nvSpPr>
        <p:spPr>
          <a:xfrm>
            <a:off x="533400" y="1295400"/>
            <a:ext cx="8325548" cy="4011502"/>
          </a:xfrm>
        </p:spPr>
        <p:txBody>
          <a:bodyPr/>
          <a:lstStyle/>
          <a:p>
            <a:r>
              <a:rPr lang="en-US" sz="2800" dirty="0" smtClean="0"/>
              <a:t>Building Timelines and Update</a:t>
            </a:r>
          </a:p>
          <a:p>
            <a:r>
              <a:rPr lang="en-US" sz="2800" dirty="0"/>
              <a:t>What is Open </a:t>
            </a:r>
            <a:r>
              <a:rPr lang="en-US" sz="2800" dirty="0" smtClean="0"/>
              <a:t>Plan</a:t>
            </a:r>
          </a:p>
          <a:p>
            <a:r>
              <a:rPr lang="en-US" sz="2800" dirty="0" smtClean="0"/>
              <a:t>Project Goals and Structure</a:t>
            </a:r>
          </a:p>
          <a:p>
            <a:r>
              <a:rPr lang="en-US" sz="2800" dirty="0" smtClean="0"/>
              <a:t>Change Management Components</a:t>
            </a:r>
          </a:p>
          <a:p>
            <a:r>
              <a:rPr lang="en-US" sz="2800" dirty="0" smtClean="0"/>
              <a:t>What </a:t>
            </a:r>
            <a:r>
              <a:rPr lang="en-US" sz="2800" dirty="0"/>
              <a:t>Y</a:t>
            </a:r>
            <a:r>
              <a:rPr lang="en-US" sz="2800" dirty="0" smtClean="0"/>
              <a:t>ou </a:t>
            </a:r>
            <a:r>
              <a:rPr lang="en-US" sz="2800" dirty="0"/>
              <a:t>C</a:t>
            </a:r>
            <a:r>
              <a:rPr lang="en-US" sz="2800" dirty="0" smtClean="0"/>
              <a:t>an </a:t>
            </a:r>
            <a:r>
              <a:rPr lang="en-US" sz="2800" dirty="0"/>
              <a:t>D</a:t>
            </a:r>
            <a:r>
              <a:rPr lang="en-US" sz="2800" dirty="0" smtClean="0"/>
              <a:t>o </a:t>
            </a:r>
            <a:r>
              <a:rPr lang="en-US" sz="2800" dirty="0"/>
              <a:t>N</a:t>
            </a:r>
            <a:r>
              <a:rPr lang="en-US" sz="2800" dirty="0" smtClean="0"/>
              <a:t>ow</a:t>
            </a:r>
          </a:p>
          <a:p>
            <a:r>
              <a:rPr lang="en-US" sz="2800" dirty="0" smtClean="0"/>
              <a:t>Next Steps</a:t>
            </a:r>
          </a:p>
          <a:p>
            <a:pPr lvl="1"/>
            <a:endParaRPr lang="en-US" dirty="0" smtClean="0"/>
          </a:p>
          <a:p>
            <a:pPr lvl="1"/>
            <a:endParaRPr lang="en-US" dirty="0" smtClean="0"/>
          </a:p>
        </p:txBody>
      </p:sp>
      <p:sp>
        <p:nvSpPr>
          <p:cNvPr id="4" name="Slide Number Placeholder 3"/>
          <p:cNvSpPr>
            <a:spLocks noGrp="1"/>
          </p:cNvSpPr>
          <p:nvPr>
            <p:ph type="sldNum" sz="quarter" idx="4"/>
          </p:nvPr>
        </p:nvSpPr>
        <p:spPr/>
        <p:txBody>
          <a:bodyPr/>
          <a:lstStyle/>
          <a:p>
            <a:fld id="{2929C4E7-7B79-4668-9DAB-114CBCE15D99}" type="slidenum">
              <a:rPr lang="en-US" smtClean="0">
                <a:solidFill>
                  <a:srgbClr val="052049"/>
                </a:solidFill>
              </a:rPr>
              <a:pPr/>
              <a:t>2</a:t>
            </a:fld>
            <a:endParaRPr lang="en-US">
              <a:solidFill>
                <a:srgbClr val="052049"/>
              </a:solidFill>
            </a:endParaRPr>
          </a:p>
        </p:txBody>
      </p:sp>
      <p:sp>
        <p:nvSpPr>
          <p:cNvPr id="5" name="Footer Placeholder 4"/>
          <p:cNvSpPr>
            <a:spLocks noGrp="1"/>
          </p:cNvSpPr>
          <p:nvPr>
            <p:ph type="ftr" sz="quarter" idx="3"/>
          </p:nvPr>
        </p:nvSpPr>
        <p:spPr/>
        <p:txBody>
          <a:bodyPr/>
          <a:lstStyle/>
          <a:p>
            <a:r>
              <a:rPr lang="en-US" smtClean="0">
                <a:solidFill>
                  <a:srgbClr val="052049"/>
                </a:solidFill>
              </a:rPr>
              <a:t>Open Plan Workspace Change Management</a:t>
            </a:r>
            <a:endParaRPr lang="en-US" dirty="0">
              <a:solidFill>
                <a:srgbClr val="052049"/>
              </a:solidFill>
            </a:endParaRPr>
          </a:p>
        </p:txBody>
      </p:sp>
    </p:spTree>
    <p:extLst>
      <p:ext uri="{BB962C8B-B14F-4D97-AF65-F5344CB8AC3E}">
        <p14:creationId xmlns:p14="http://schemas.microsoft.com/office/powerpoint/2010/main" val="53691685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993"/>
            <a:ext cx="8089900" cy="575094"/>
          </a:xfrm>
        </p:spPr>
        <p:txBody>
          <a:bodyPr/>
          <a:lstStyle/>
          <a:p>
            <a:r>
              <a:rPr lang="en-US" dirty="0" smtClean="0"/>
              <a:t>Customer Values Shared by All Groups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28310320"/>
              </p:ext>
            </p:extLst>
          </p:nvPr>
        </p:nvGraphicFramePr>
        <p:xfrm>
          <a:off x="533400" y="990600"/>
          <a:ext cx="8089899" cy="50952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1917699">
                  <a:extLst>
                    <a:ext uri="{9D8B030D-6E8A-4147-A177-3AD203B41FA5}">
                      <a16:colId xmlns:a16="http://schemas.microsoft.com/office/drawing/2014/main" val="20002"/>
                    </a:ext>
                  </a:extLst>
                </a:gridCol>
              </a:tblGrid>
              <a:tr h="370840">
                <a:tc>
                  <a:txBody>
                    <a:bodyPr/>
                    <a:lstStyle/>
                    <a:p>
                      <a:r>
                        <a:rPr lang="en-US" dirty="0" smtClean="0"/>
                        <a:t>       Functional</a:t>
                      </a:r>
                      <a:endParaRPr lang="en-US" dirty="0"/>
                    </a:p>
                  </a:txBody>
                  <a:tcPr/>
                </a:tc>
                <a:tc>
                  <a:txBody>
                    <a:bodyPr/>
                    <a:lstStyle/>
                    <a:p>
                      <a:r>
                        <a:rPr lang="en-US" dirty="0" smtClean="0"/>
                        <a:t>       Emotional</a:t>
                      </a:r>
                      <a:endParaRPr lang="en-US" dirty="0"/>
                    </a:p>
                  </a:txBody>
                  <a:tcPr/>
                </a:tc>
                <a:tc>
                  <a:txBody>
                    <a:bodyPr/>
                    <a:lstStyle/>
                    <a:p>
                      <a:r>
                        <a:rPr lang="en-US" dirty="0" smtClean="0"/>
                        <a:t>      Financial</a:t>
                      </a:r>
                      <a:endParaRPr lang="en-US" dirty="0"/>
                    </a:p>
                  </a:txBody>
                  <a:tcPr/>
                </a:tc>
                <a:extLst>
                  <a:ext uri="{0D108BD9-81ED-4DB2-BD59-A6C34878D82A}">
                    <a16:rowId xmlns:a16="http://schemas.microsoft.com/office/drawing/2014/main" val="10000"/>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Privacy</a:t>
                      </a:r>
                      <a:r>
                        <a:rPr lang="en-US" sz="1600" baseline="0" dirty="0" smtClean="0"/>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Clean</a:t>
                      </a:r>
                    </a:p>
                    <a:p>
                      <a:pPr marL="285750" indent="-285750">
                        <a:buFont typeface="Arial" panose="020B0604020202020204" pitchFamily="34" charset="0"/>
                        <a:buChar char="•"/>
                      </a:pPr>
                      <a:r>
                        <a:rPr lang="en-US" sz="1600" dirty="0" smtClean="0"/>
                        <a:t>Child Care close by</a:t>
                      </a:r>
                    </a:p>
                    <a:p>
                      <a:pPr marL="285750" indent="-285750">
                        <a:buFont typeface="Arial" panose="020B0604020202020204" pitchFamily="34" charset="0"/>
                        <a:buChar char="•"/>
                      </a:pPr>
                      <a:r>
                        <a:rPr lang="en-US" sz="1600" dirty="0" smtClean="0"/>
                        <a:t>Easy access to people I work with</a:t>
                      </a:r>
                    </a:p>
                    <a:p>
                      <a:pPr marL="285750" indent="-285750">
                        <a:buFont typeface="Arial" panose="020B0604020202020204" pitchFamily="34" charset="0"/>
                        <a:buChar char="•"/>
                      </a:pPr>
                      <a:r>
                        <a:rPr lang="en-US" sz="1600" dirty="0" smtClean="0"/>
                        <a:t>Predictable resource availability</a:t>
                      </a:r>
                    </a:p>
                    <a:p>
                      <a:pPr marL="285750" indent="-285750">
                        <a:buFont typeface="Arial" panose="020B0604020202020204" pitchFamily="34" charset="0"/>
                        <a:buChar char="•"/>
                      </a:pPr>
                      <a:r>
                        <a:rPr lang="en-US" sz="1600" baseline="0" dirty="0" smtClean="0"/>
                        <a:t>Latest technology that works</a:t>
                      </a:r>
                    </a:p>
                    <a:p>
                      <a:pPr marL="285750" indent="-285750">
                        <a:buFont typeface="Arial" panose="020B0604020202020204" pitchFamily="34" charset="0"/>
                        <a:buChar char="•"/>
                      </a:pPr>
                      <a:r>
                        <a:rPr lang="en-US" sz="1600" dirty="0" smtClean="0"/>
                        <a:t>Working printers in a designated print/copy space</a:t>
                      </a:r>
                    </a:p>
                    <a:p>
                      <a:pPr marL="285750" indent="-285750">
                        <a:buFont typeface="Arial" panose="020B0604020202020204" pitchFamily="34" charset="0"/>
                        <a:buChar char="•"/>
                      </a:pPr>
                      <a:r>
                        <a:rPr lang="en-US" sz="1600" baseline="0" dirty="0" smtClean="0"/>
                        <a:t>Conference rooms on demand</a:t>
                      </a:r>
                    </a:p>
                    <a:p>
                      <a:pPr marL="285750" indent="-285750">
                        <a:buFont typeface="Arial" panose="020B0604020202020204" pitchFamily="34" charset="0"/>
                        <a:buChar char="•"/>
                      </a:pPr>
                      <a:r>
                        <a:rPr lang="en-US" sz="1600" baseline="0" dirty="0" smtClean="0"/>
                        <a:t>Training on how to use the space</a:t>
                      </a:r>
                    </a:p>
                    <a:p>
                      <a:pPr marL="285750" indent="-285750">
                        <a:buFont typeface="Arial" panose="020B0604020202020204" pitchFamily="34" charset="0"/>
                        <a:buChar char="•"/>
                      </a:pPr>
                      <a:r>
                        <a:rPr lang="en-US" sz="1600" baseline="0" dirty="0" smtClean="0"/>
                        <a:t>Strong cell reception and </a:t>
                      </a:r>
                      <a:r>
                        <a:rPr lang="en-US" sz="1600" baseline="0" dirty="0" err="1" smtClean="0"/>
                        <a:t>wifi</a:t>
                      </a:r>
                      <a:endParaRPr lang="en-US" sz="1600" baseline="0" dirty="0" smtClean="0"/>
                    </a:p>
                    <a:p>
                      <a:pPr marL="285750" indent="-285750">
                        <a:buFont typeface="Arial" panose="020B0604020202020204" pitchFamily="34" charset="0"/>
                        <a:buChar char="•"/>
                      </a:pPr>
                      <a:r>
                        <a:rPr lang="en-US" sz="1600" baseline="0" dirty="0" smtClean="0"/>
                        <a:t>Cafes </a:t>
                      </a:r>
                      <a:r>
                        <a:rPr lang="en-US" sz="1600" baseline="0" dirty="0" err="1" smtClean="0"/>
                        <a:t>etc</a:t>
                      </a:r>
                      <a:r>
                        <a:rPr lang="en-US" sz="1600" baseline="0" dirty="0" smtClean="0"/>
                        <a:t> nearby</a:t>
                      </a:r>
                    </a:p>
                    <a:p>
                      <a:pPr marL="285750" indent="-285750">
                        <a:buFont typeface="Arial" panose="020B0604020202020204" pitchFamily="34" charset="0"/>
                        <a:buChar char="•"/>
                      </a:pPr>
                      <a:r>
                        <a:rPr lang="en-US" sz="1600" baseline="0" dirty="0" smtClean="0"/>
                        <a:t>Space for a small library</a:t>
                      </a:r>
                    </a:p>
                    <a:p>
                      <a:pPr marL="285750" indent="-285750">
                        <a:buFont typeface="Arial" panose="020B0604020202020204" pitchFamily="34" charset="0"/>
                        <a:buChar char="•"/>
                      </a:pPr>
                      <a:r>
                        <a:rPr lang="en-US" sz="1600" baseline="0" dirty="0" err="1" smtClean="0"/>
                        <a:t>Breakspace</a:t>
                      </a:r>
                      <a:endParaRPr lang="en-US" sz="1600" baseline="0" dirty="0" smtClean="0"/>
                    </a:p>
                    <a:p>
                      <a:pPr marL="285750" indent="-285750">
                        <a:buFont typeface="Arial" panose="020B0604020202020204" pitchFamily="34" charset="0"/>
                        <a:buChar char="•"/>
                      </a:pPr>
                      <a:r>
                        <a:rPr lang="en-US" sz="1600" baseline="0" dirty="0" smtClean="0"/>
                        <a:t>Whiteboards</a:t>
                      </a:r>
                    </a:p>
                    <a:p>
                      <a:pPr marL="285750" indent="-285750">
                        <a:buFont typeface="Arial" panose="020B0604020202020204" pitchFamily="34" charset="0"/>
                        <a:buChar char="•"/>
                      </a:pPr>
                      <a:r>
                        <a:rPr lang="en-US" sz="1600" baseline="0" dirty="0" smtClean="0"/>
                        <a:t>Video Conferencing</a:t>
                      </a:r>
                    </a:p>
                    <a:p>
                      <a:pPr marL="285750" indent="-285750">
                        <a:buFont typeface="Arial" panose="020B0604020202020204" pitchFamily="34" charset="0"/>
                        <a:buChar char="•"/>
                      </a:pPr>
                      <a:r>
                        <a:rPr lang="en-US" sz="1600" baseline="0" dirty="0" smtClean="0"/>
                        <a:t>Ergonomic furniture</a:t>
                      </a:r>
                      <a:endParaRPr lang="en-US" sz="1600" dirty="0"/>
                    </a:p>
                  </a:txBody>
                  <a:tcPr/>
                </a:tc>
                <a:tc>
                  <a:txBody>
                    <a:bodyPr/>
                    <a:lstStyle/>
                    <a:p>
                      <a:pPr marL="285750" indent="-285750">
                        <a:buFont typeface="Arial" panose="020B0604020202020204" pitchFamily="34" charset="0"/>
                        <a:buChar char="•"/>
                      </a:pPr>
                      <a:r>
                        <a:rPr lang="en-US" sz="1600" dirty="0" smtClean="0"/>
                        <a:t>Security</a:t>
                      </a:r>
                    </a:p>
                    <a:p>
                      <a:pPr marL="285750" indent="-285750">
                        <a:buFont typeface="Arial" panose="020B0604020202020204" pitchFamily="34" charset="0"/>
                        <a:buChar char="•"/>
                      </a:pPr>
                      <a:r>
                        <a:rPr lang="en-US" sz="1600" dirty="0" smtClean="0"/>
                        <a:t>Quiet/sound</a:t>
                      </a:r>
                      <a:r>
                        <a:rPr lang="en-US" sz="1600" baseline="0" dirty="0" smtClean="0"/>
                        <a:t> modulation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Ownership,</a:t>
                      </a:r>
                      <a:r>
                        <a:rPr lang="en-US" sz="1600" baseline="0" dirty="0" smtClean="0"/>
                        <a:t> belonging and IDENTITY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Sense of community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Assigned space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Peaceful cohabitation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Neighborliness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Hierarchy of workspace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Information on the new commute and impact on my life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Efficient communications on key building stuff</a:t>
                      </a:r>
                      <a:endParaRPr lang="en-US" sz="1600" dirty="0" smtClean="0"/>
                    </a:p>
                    <a:p>
                      <a:pPr marL="285750" indent="-285750">
                        <a:buFont typeface="Arial" panose="020B0604020202020204" pitchFamily="34" charset="0"/>
                        <a:buChar char="•"/>
                      </a:pPr>
                      <a:endParaRPr lang="en-US" sz="1600" dirty="0"/>
                    </a:p>
                  </a:txBody>
                  <a:tcPr/>
                </a:tc>
                <a:tc>
                  <a:txBody>
                    <a:bodyPr/>
                    <a:lstStyle/>
                    <a:p>
                      <a:pPr marL="285750" indent="-285750">
                        <a:buFont typeface="Arial" panose="020B0604020202020204" pitchFamily="34" charset="0"/>
                        <a:buChar char="•"/>
                      </a:pPr>
                      <a:r>
                        <a:rPr lang="en-US" sz="1600" dirty="0" smtClean="0"/>
                        <a:t>Service</a:t>
                      </a:r>
                      <a:r>
                        <a:rPr lang="en-US" sz="1600" baseline="0" dirty="0" smtClean="0"/>
                        <a:t> level agreements with providers to meet demand</a:t>
                      </a:r>
                    </a:p>
                    <a:p>
                      <a:pPr marL="285750" indent="-285750">
                        <a:buFont typeface="Arial" panose="020B0604020202020204" pitchFamily="34" charset="0"/>
                        <a:buChar char="•"/>
                      </a:pPr>
                      <a:r>
                        <a:rPr lang="en-US" sz="1600" baseline="0" dirty="0" smtClean="0"/>
                        <a:t>Transparency</a:t>
                      </a:r>
                      <a:endParaRPr lang="en-US" sz="1600" dirty="0" smtClean="0"/>
                    </a:p>
                    <a:p>
                      <a:pPr marL="285750" indent="-285750">
                        <a:buFont typeface="Arial" panose="020B0604020202020204" pitchFamily="34" charset="0"/>
                        <a:buChar char="•"/>
                      </a:pPr>
                      <a:endParaRPr lang="en-US" sz="1600" dirty="0"/>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2929C4E7-7B79-4668-9DAB-114CBCE15D99}" type="slidenum">
              <a:rPr lang="en-US" smtClean="0">
                <a:solidFill>
                  <a:srgbClr val="052049"/>
                </a:solidFill>
              </a:rPr>
              <a:pPr/>
              <a:t>20</a:t>
            </a:fld>
            <a:endParaRPr lang="en-US">
              <a:solidFill>
                <a:srgbClr val="052049"/>
              </a:solidFill>
            </a:endParaRPr>
          </a:p>
        </p:txBody>
      </p:sp>
      <p:sp>
        <p:nvSpPr>
          <p:cNvPr id="6" name="TextBox 5"/>
          <p:cNvSpPr txBox="1"/>
          <p:nvPr/>
        </p:nvSpPr>
        <p:spPr bwMode="auto">
          <a:xfrm>
            <a:off x="1273434" y="6324600"/>
            <a:ext cx="5562600" cy="307777"/>
          </a:xfrm>
          <a:prstGeom prst="rect">
            <a:avLst/>
          </a:prstGeom>
          <a:noFill/>
          <a:ln w="19050" algn="ctr">
            <a:noFill/>
            <a:miter lim="800000"/>
            <a:headEnd/>
            <a:tailEnd/>
          </a:ln>
        </p:spPr>
        <p:txBody>
          <a:bodyPr wrap="square" lIns="0" tIns="0" rIns="0" bIns="0" rtlCol="0">
            <a:spAutoFit/>
          </a:bodyPr>
          <a:lstStyle/>
          <a:p>
            <a:pPr algn="ctr"/>
            <a:r>
              <a:rPr lang="en-US" sz="2000" dirty="0">
                <a:solidFill>
                  <a:srgbClr val="052049"/>
                </a:solidFill>
              </a:rPr>
              <a:t>Importance of values varies by group</a:t>
            </a:r>
          </a:p>
        </p:txBody>
      </p:sp>
      <p:pic>
        <p:nvPicPr>
          <p:cNvPr id="7"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346"/>
          <a:stretch/>
        </p:blipFill>
        <p:spPr bwMode="auto">
          <a:xfrm>
            <a:off x="605968" y="1037120"/>
            <a:ext cx="312064" cy="302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7512" y="1037120"/>
            <a:ext cx="320934" cy="32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1914" y="979301"/>
            <a:ext cx="212665" cy="301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3814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34083049"/>
              </p:ext>
            </p:extLst>
          </p:nvPr>
        </p:nvGraphicFramePr>
        <p:xfrm>
          <a:off x="152400" y="707821"/>
          <a:ext cx="8534401" cy="5787277"/>
        </p:xfrm>
        <a:graphic>
          <a:graphicData uri="http://schemas.openxmlformats.org/drawingml/2006/table">
            <a:tbl>
              <a:tblPr firstRow="1" bandRow="1">
                <a:tableStyleId>{5C22544A-7EE6-4342-B048-85BDC9FD1C3A}</a:tableStyleId>
              </a:tblPr>
              <a:tblGrid>
                <a:gridCol w="2112277">
                  <a:extLst>
                    <a:ext uri="{9D8B030D-6E8A-4147-A177-3AD203B41FA5}">
                      <a16:colId xmlns:a16="http://schemas.microsoft.com/office/drawing/2014/main" val="20000"/>
                    </a:ext>
                  </a:extLst>
                </a:gridCol>
                <a:gridCol w="2154924">
                  <a:extLst>
                    <a:ext uri="{9D8B030D-6E8A-4147-A177-3AD203B41FA5}">
                      <a16:colId xmlns:a16="http://schemas.microsoft.com/office/drawing/2014/main" val="20001"/>
                    </a:ext>
                  </a:extLst>
                </a:gridCol>
                <a:gridCol w="2275840">
                  <a:extLst>
                    <a:ext uri="{9D8B030D-6E8A-4147-A177-3AD203B41FA5}">
                      <a16:colId xmlns:a16="http://schemas.microsoft.com/office/drawing/2014/main" val="20002"/>
                    </a:ext>
                  </a:extLst>
                </a:gridCol>
                <a:gridCol w="1991360">
                  <a:extLst>
                    <a:ext uri="{9D8B030D-6E8A-4147-A177-3AD203B41FA5}">
                      <a16:colId xmlns:a16="http://schemas.microsoft.com/office/drawing/2014/main" val="20003"/>
                    </a:ext>
                  </a:extLst>
                </a:gridCol>
              </a:tblGrid>
              <a:tr h="344088">
                <a:tc rowSpan="2">
                  <a:txBody>
                    <a:bodyPr/>
                    <a:lstStyle/>
                    <a:p>
                      <a:pPr algn="ctr"/>
                      <a:endParaRPr lang="en-US" dirty="0" smtClean="0"/>
                    </a:p>
                    <a:p>
                      <a:pPr algn="ctr"/>
                      <a:r>
                        <a:rPr lang="en-US" dirty="0" smtClean="0"/>
                        <a:t>Who</a:t>
                      </a:r>
                      <a:r>
                        <a:rPr lang="en-US" baseline="0" dirty="0" smtClean="0"/>
                        <a:t> are o</a:t>
                      </a:r>
                      <a:r>
                        <a:rPr lang="en-US" dirty="0" smtClean="0"/>
                        <a:t>ur customers?</a:t>
                      </a:r>
                      <a:endParaRPr lang="en-US" dirty="0"/>
                    </a:p>
                  </a:txBody>
                  <a:tcPr/>
                </a:tc>
                <a:tc gridSpan="3">
                  <a:txBody>
                    <a:bodyPr/>
                    <a:lstStyle/>
                    <a:p>
                      <a:pPr algn="ctr"/>
                      <a:r>
                        <a:rPr lang="en-US" dirty="0" smtClean="0"/>
                        <a:t>What do they value about </a:t>
                      </a:r>
                      <a:r>
                        <a:rPr lang="en-US" dirty="0" smtClean="0">
                          <a:solidFill>
                            <a:schemeClr val="bg1"/>
                          </a:solidFill>
                        </a:rPr>
                        <a:t>their workspace?</a:t>
                      </a:r>
                      <a:endParaRPr lang="en-US" dirty="0">
                        <a:solidFill>
                          <a:schemeClr val="bg1"/>
                        </a:solidFill>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17494">
                <a:tc vMerge="1">
                  <a:txBody>
                    <a:bodyPr/>
                    <a:lstStyle/>
                    <a:p>
                      <a:endParaRPr lang="en-US" dirty="0"/>
                    </a:p>
                  </a:txBody>
                  <a:tcPr/>
                </a:tc>
                <a:tc>
                  <a:txBody>
                    <a:bodyPr/>
                    <a:lstStyle/>
                    <a:p>
                      <a:pPr algn="ctr"/>
                      <a:r>
                        <a:rPr lang="en-US" b="1" dirty="0" smtClean="0">
                          <a:solidFill>
                            <a:schemeClr val="bg1">
                              <a:lumMod val="50000"/>
                            </a:schemeClr>
                          </a:solidFill>
                        </a:rPr>
                        <a:t>Functional</a:t>
                      </a:r>
                      <a:r>
                        <a:rPr lang="en-US" b="1" baseline="0" dirty="0" smtClean="0">
                          <a:solidFill>
                            <a:schemeClr val="bg1">
                              <a:lumMod val="50000"/>
                            </a:schemeClr>
                          </a:solidFill>
                        </a:rPr>
                        <a:t> </a:t>
                      </a:r>
                    </a:p>
                    <a:p>
                      <a:pPr algn="ctr"/>
                      <a:r>
                        <a:rPr lang="en-US" b="1" baseline="0" dirty="0" smtClean="0">
                          <a:solidFill>
                            <a:schemeClr val="bg1">
                              <a:lumMod val="50000"/>
                            </a:schemeClr>
                          </a:solidFill>
                        </a:rPr>
                        <a:t>Values</a:t>
                      </a:r>
                      <a:endParaRPr lang="en-US" b="1" dirty="0">
                        <a:solidFill>
                          <a:schemeClr val="bg1">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lumMod val="50000"/>
                            </a:schemeClr>
                          </a:solidFill>
                        </a:rPr>
                        <a:t>Emotional</a:t>
                      </a:r>
                      <a:r>
                        <a:rPr lang="en-US" b="1" baseline="0" dirty="0" smtClean="0">
                          <a:solidFill>
                            <a:schemeClr val="bg1">
                              <a:lumMod val="50000"/>
                            </a:schemeClr>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bg1">
                              <a:lumMod val="50000"/>
                            </a:schemeClr>
                          </a:solidFill>
                        </a:rPr>
                        <a:t>Values</a:t>
                      </a:r>
                      <a:endParaRPr lang="en-US" b="1" dirty="0">
                        <a:solidFill>
                          <a:schemeClr val="bg1">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smtClean="0">
                          <a:solidFill>
                            <a:schemeClr val="bg1">
                              <a:lumMod val="50000"/>
                            </a:schemeClr>
                          </a:solidFill>
                        </a:rPr>
                        <a:t>Financial</a:t>
                      </a:r>
                      <a:r>
                        <a:rPr lang="en-US" sz="1700" b="1" baseline="0" dirty="0" smtClean="0">
                          <a:solidFill>
                            <a:schemeClr val="bg1">
                              <a:lumMod val="50000"/>
                            </a:schemeClr>
                          </a:solidFill>
                        </a:rPr>
                        <a:t> </a:t>
                      </a:r>
                      <a:br>
                        <a:rPr lang="en-US" sz="1700" b="1" baseline="0" dirty="0" smtClean="0">
                          <a:solidFill>
                            <a:schemeClr val="bg1">
                              <a:lumMod val="50000"/>
                            </a:schemeClr>
                          </a:solidFill>
                        </a:rPr>
                      </a:br>
                      <a:r>
                        <a:rPr lang="en-US" sz="1700" b="1" baseline="0" dirty="0" smtClean="0">
                          <a:solidFill>
                            <a:schemeClr val="bg1">
                              <a:lumMod val="50000"/>
                            </a:schemeClr>
                          </a:solidFill>
                        </a:rPr>
                        <a:t>Values</a:t>
                      </a:r>
                      <a:endParaRPr lang="en-US" sz="1700" b="1" dirty="0" smtClean="0">
                        <a:solidFill>
                          <a:schemeClr val="bg1">
                            <a:lumMod val="50000"/>
                          </a:schemeClr>
                        </a:solidFill>
                      </a:endParaRPr>
                    </a:p>
                  </a:txBody>
                  <a:tcPr/>
                </a:tc>
                <a:extLst>
                  <a:ext uri="{0D108BD9-81ED-4DB2-BD59-A6C34878D82A}">
                    <a16:rowId xmlns:a16="http://schemas.microsoft.com/office/drawing/2014/main" val="10001"/>
                  </a:ext>
                </a:extLst>
              </a:tr>
              <a:tr h="877139">
                <a:tc>
                  <a:txBody>
                    <a:bodyPr/>
                    <a:lstStyle/>
                    <a:p>
                      <a:pPr marL="0" algn="ctr" defTabSz="914400" rtl="0" eaLnBrk="1" latinLnBrk="0" hangingPunct="1"/>
                      <a:endParaRPr lang="en-US" sz="1400" b="1" kern="1200" dirty="0" smtClean="0">
                        <a:solidFill>
                          <a:srgbClr val="FF0000"/>
                        </a:solidFill>
                        <a:latin typeface="+mn-lt"/>
                        <a:ea typeface="+mn-ea"/>
                        <a:cs typeface="+mn-cs"/>
                      </a:endParaRPr>
                    </a:p>
                    <a:p>
                      <a:pPr marL="0" algn="ctr" defTabSz="914400" rtl="0" eaLnBrk="1" latinLnBrk="0" hangingPunct="1"/>
                      <a:endParaRPr lang="en-US" sz="1400" b="1" kern="1200" dirty="0" smtClean="0">
                        <a:solidFill>
                          <a:srgbClr val="FF0000"/>
                        </a:solidFill>
                        <a:latin typeface="+mn-lt"/>
                        <a:ea typeface="+mn-ea"/>
                        <a:cs typeface="+mn-cs"/>
                      </a:endParaRPr>
                    </a:p>
                    <a:p>
                      <a:pPr marL="0" algn="ctr" defTabSz="914400" rtl="0" eaLnBrk="1" latinLnBrk="0" hangingPunct="1"/>
                      <a:r>
                        <a:rPr lang="en-US" sz="1400" b="1" kern="1200" dirty="0" smtClean="0">
                          <a:solidFill>
                            <a:srgbClr val="FF0000"/>
                          </a:solidFill>
                          <a:latin typeface="+mn-lt"/>
                          <a:ea typeface="+mn-ea"/>
                          <a:cs typeface="+mn-cs"/>
                        </a:rPr>
                        <a:t>Faculty</a:t>
                      </a:r>
                    </a:p>
                  </a:txBody>
                  <a:tcPr/>
                </a:tc>
                <a:tc>
                  <a:txBody>
                    <a:bodyPr/>
                    <a:lstStyle/>
                    <a:p>
                      <a:pPr marL="285750" indent="-285750">
                        <a:buFont typeface="Arial" panose="020B0604020202020204" pitchFamily="34" charset="0"/>
                        <a:buChar char="•"/>
                      </a:pPr>
                      <a:r>
                        <a:rPr lang="en-US" sz="1200" dirty="0" smtClean="0"/>
                        <a:t>Privacy for PHI and FERPA</a:t>
                      </a:r>
                    </a:p>
                    <a:p>
                      <a:pPr marL="285750" indent="-285750">
                        <a:buFont typeface="Arial" panose="020B0604020202020204" pitchFamily="34" charset="0"/>
                        <a:buChar char="•"/>
                      </a:pPr>
                      <a:r>
                        <a:rPr lang="en-US" sz="1200" dirty="0" smtClean="0">
                          <a:solidFill>
                            <a:schemeClr val="tx2"/>
                          </a:solidFill>
                        </a:rPr>
                        <a:t>Space for Research materials/Books </a:t>
                      </a:r>
                    </a:p>
                    <a:p>
                      <a:pPr marL="285750" indent="-285750">
                        <a:buFont typeface="Arial" panose="020B0604020202020204" pitchFamily="34" charset="0"/>
                        <a:buChar char="•"/>
                      </a:pPr>
                      <a:r>
                        <a:rPr lang="en-US" sz="1200" dirty="0" smtClean="0"/>
                        <a:t>Efficient</a:t>
                      </a:r>
                    </a:p>
                  </a:txBody>
                  <a:tcPr/>
                </a:tc>
                <a:tc>
                  <a:txBody>
                    <a:bodyPr/>
                    <a:lstStyle/>
                    <a:p>
                      <a:pPr marL="285750" indent="-285750">
                        <a:buFont typeface="Arial" panose="020B0604020202020204" pitchFamily="34" charset="0"/>
                        <a:buChar char="•"/>
                      </a:pPr>
                      <a:r>
                        <a:rPr lang="en-US" sz="1200" dirty="0" smtClean="0"/>
                        <a:t>Natural light</a:t>
                      </a:r>
                    </a:p>
                    <a:p>
                      <a:pPr marL="285750" indent="-285750">
                        <a:buFont typeface="Arial" panose="020B0604020202020204" pitchFamily="34" charset="0"/>
                        <a:buChar char="•"/>
                      </a:pPr>
                      <a:r>
                        <a:rPr lang="en-US" sz="1200" dirty="0" smtClean="0"/>
                        <a:t>Sense of ownership</a:t>
                      </a:r>
                    </a:p>
                    <a:p>
                      <a:pPr marL="285750" indent="-285750">
                        <a:buFont typeface="Arial" panose="020B0604020202020204" pitchFamily="34" charset="0"/>
                        <a:buChar char="•"/>
                      </a:pPr>
                      <a:r>
                        <a:rPr lang="en-US" sz="1200" dirty="0" smtClean="0"/>
                        <a:t>Feeling respected</a:t>
                      </a:r>
                      <a:endParaRPr lang="en-US" sz="1200" dirty="0"/>
                    </a:p>
                  </a:txBody>
                  <a:tcPr/>
                </a:tc>
                <a:tc>
                  <a:txBody>
                    <a:bodyPr/>
                    <a:lstStyle/>
                    <a:p>
                      <a:pPr marL="285750" indent="-285750">
                        <a:buFont typeface="Arial" panose="020B0604020202020204" pitchFamily="34" charset="0"/>
                        <a:buChar char="•"/>
                      </a:pPr>
                      <a:r>
                        <a:rPr lang="en-US" sz="1200" dirty="0" smtClean="0"/>
                        <a:t>Understanding of budget</a:t>
                      </a:r>
                    </a:p>
                    <a:p>
                      <a:pPr marL="285750" indent="-285750">
                        <a:buFont typeface="Arial" panose="020B0604020202020204" pitchFamily="34" charset="0"/>
                        <a:buChar char="•"/>
                      </a:pPr>
                      <a:r>
                        <a:rPr lang="en-US" sz="1200" dirty="0" smtClean="0"/>
                        <a:t>Efficient funds flow</a:t>
                      </a:r>
                    </a:p>
                    <a:p>
                      <a:pPr marL="285750" indent="-285750">
                        <a:buFont typeface="Arial" panose="020B0604020202020204" pitchFamily="34" charset="0"/>
                        <a:buChar char="•"/>
                      </a:pPr>
                      <a:r>
                        <a:rPr lang="en-US" sz="1200" dirty="0" smtClean="0"/>
                        <a:t>Cost neutral</a:t>
                      </a:r>
                    </a:p>
                  </a:txBody>
                  <a:tcPr/>
                </a:tc>
                <a:extLst>
                  <a:ext uri="{0D108BD9-81ED-4DB2-BD59-A6C34878D82A}">
                    <a16:rowId xmlns:a16="http://schemas.microsoft.com/office/drawing/2014/main" val="10002"/>
                  </a:ext>
                </a:extLst>
              </a:tr>
              <a:tr h="1428637">
                <a:tc>
                  <a:txBody>
                    <a:bodyPr/>
                    <a:lstStyle/>
                    <a:p>
                      <a:endParaRPr lang="en-US" dirty="0" smtClean="0"/>
                    </a:p>
                    <a:p>
                      <a:endParaRPr lang="en-US" dirty="0" smtClean="0"/>
                    </a:p>
                    <a:p>
                      <a:pPr algn="ctr"/>
                      <a:endParaRPr lang="en-US" sz="1400" b="1" dirty="0" smtClean="0"/>
                    </a:p>
                    <a:p>
                      <a:pPr algn="ctr"/>
                      <a:r>
                        <a:rPr lang="en-US" sz="1400" b="1" dirty="0" smtClean="0">
                          <a:solidFill>
                            <a:srgbClr val="FF0000"/>
                          </a:solidFill>
                        </a:rPr>
                        <a:t>Staff</a:t>
                      </a:r>
                      <a:endParaRPr lang="en-US" sz="1400" b="1" dirty="0">
                        <a:solidFill>
                          <a:srgbClr val="FF0000"/>
                        </a:solidFill>
                      </a:endParaRPr>
                    </a:p>
                  </a:txBody>
                  <a:tcPr/>
                </a:tc>
                <a:tc>
                  <a:txBody>
                    <a:bodyPr/>
                    <a:lstStyle/>
                    <a:p>
                      <a:pPr marL="285750" indent="-285750">
                        <a:buFont typeface="Arial" panose="020B0604020202020204" pitchFamily="34" charset="0"/>
                        <a:buChar char="•"/>
                      </a:pPr>
                      <a:r>
                        <a:rPr lang="en-US" sz="1200" dirty="0" smtClean="0">
                          <a:solidFill>
                            <a:schemeClr val="tx2"/>
                          </a:solidFill>
                        </a:rPr>
                        <a:t>Privacy for PHI</a:t>
                      </a:r>
                    </a:p>
                    <a:p>
                      <a:pPr marL="285750" indent="-285750">
                        <a:buFont typeface="Arial" panose="020B0604020202020204" pitchFamily="34" charset="0"/>
                        <a:buChar char="•"/>
                      </a:pPr>
                      <a:r>
                        <a:rPr lang="en-US" sz="1200" dirty="0" smtClean="0"/>
                        <a:t>Storage for clinical kits (Research staff)</a:t>
                      </a:r>
                    </a:p>
                    <a:p>
                      <a:pPr marL="285750" indent="-285750">
                        <a:buFont typeface="Arial" panose="020B0604020202020204" pitchFamily="34" charset="0"/>
                        <a:buChar char="•"/>
                      </a:pPr>
                      <a:r>
                        <a:rPr lang="en-US" sz="1200" dirty="0" smtClean="0"/>
                        <a:t>Easy</a:t>
                      </a:r>
                      <a:r>
                        <a:rPr lang="en-US" sz="1200" baseline="0" dirty="0" smtClean="0"/>
                        <a:t> access to supplies and equipment storage for back ups (admin)</a:t>
                      </a:r>
                    </a:p>
                    <a:p>
                      <a:pPr marL="285750" indent="-285750">
                        <a:buFont typeface="Arial" panose="020B0604020202020204" pitchFamily="34" charset="0"/>
                        <a:buChar char="•"/>
                      </a:pPr>
                      <a:r>
                        <a:rPr lang="en-US" sz="1200" baseline="0" dirty="0" smtClean="0"/>
                        <a:t>Interactions</a:t>
                      </a:r>
                      <a:endParaRPr lang="en-US" sz="1200" dirty="0"/>
                    </a:p>
                  </a:txBody>
                  <a:tcPr/>
                </a:tc>
                <a:tc>
                  <a:txBody>
                    <a:bodyPr/>
                    <a:lstStyle/>
                    <a:p>
                      <a:pPr marL="285750" indent="-285750">
                        <a:buFont typeface="Arial" panose="020B0604020202020204" pitchFamily="34" charset="0"/>
                        <a:buChar char="•"/>
                      </a:pPr>
                      <a:r>
                        <a:rPr lang="en-US" sz="1200" dirty="0" smtClean="0"/>
                        <a:t>Accountability</a:t>
                      </a:r>
                      <a:endParaRPr lang="en-US" sz="1200" dirty="0"/>
                    </a:p>
                  </a:txBody>
                  <a:tcPr/>
                </a:tc>
                <a:tc>
                  <a:txBody>
                    <a:bodyPr/>
                    <a:lstStyle/>
                    <a:p>
                      <a:pPr marL="285750" indent="-285750">
                        <a:buFont typeface="Arial" panose="020B0604020202020204" pitchFamily="34" charset="0"/>
                        <a:buChar char="•"/>
                      </a:pPr>
                      <a:r>
                        <a:rPr lang="en-US" sz="1200" dirty="0" smtClean="0"/>
                        <a:t>Understanding of budget</a:t>
                      </a:r>
                    </a:p>
                    <a:p>
                      <a:pPr marL="285750" indent="-285750">
                        <a:buFont typeface="Arial" panose="020B0604020202020204" pitchFamily="34" charset="0"/>
                        <a:buChar char="•"/>
                      </a:pPr>
                      <a:r>
                        <a:rPr lang="en-US" sz="1200" dirty="0" smtClean="0"/>
                        <a:t>Efficient funds flow</a:t>
                      </a:r>
                    </a:p>
                    <a:p>
                      <a:pPr marL="285750" indent="-285750">
                        <a:buFont typeface="Arial" panose="020B0604020202020204" pitchFamily="34" charset="0"/>
                        <a:buChar char="•"/>
                      </a:pPr>
                      <a:r>
                        <a:rPr lang="en-US" sz="1200" dirty="0" smtClean="0"/>
                        <a:t>Cost neutral</a:t>
                      </a:r>
                    </a:p>
                    <a:p>
                      <a:pPr marL="0" indent="0">
                        <a:buFont typeface="Arial" panose="020B0604020202020204" pitchFamily="34" charset="0"/>
                        <a:buNone/>
                      </a:pPr>
                      <a:endParaRPr lang="en-US" sz="1200" dirty="0"/>
                    </a:p>
                  </a:txBody>
                  <a:tcPr/>
                </a:tc>
                <a:extLst>
                  <a:ext uri="{0D108BD9-81ED-4DB2-BD59-A6C34878D82A}">
                    <a16:rowId xmlns:a16="http://schemas.microsoft.com/office/drawing/2014/main" val="10003"/>
                  </a:ext>
                </a:extLst>
              </a:tr>
              <a:tr h="989056">
                <a:tc>
                  <a:txBody>
                    <a:bodyPr/>
                    <a:lstStyle/>
                    <a:p>
                      <a:endParaRPr lang="en-US" dirty="0" smtClean="0"/>
                    </a:p>
                    <a:p>
                      <a:endParaRPr lang="en-US" dirty="0" smtClean="0"/>
                    </a:p>
                    <a:p>
                      <a:pPr algn="ctr"/>
                      <a:r>
                        <a:rPr lang="en-US" sz="1400" b="1" dirty="0" smtClean="0">
                          <a:solidFill>
                            <a:srgbClr val="FF0000"/>
                          </a:solidFill>
                        </a:rPr>
                        <a:t>Students and Applicants</a:t>
                      </a:r>
                      <a:endParaRPr lang="en-US" sz="1400" b="1" dirty="0">
                        <a:solidFill>
                          <a:srgbClr val="FF0000"/>
                        </a:solidFill>
                      </a:endParaRPr>
                    </a:p>
                  </a:txBody>
                  <a:tcPr/>
                </a:tc>
                <a:tc>
                  <a:txBody>
                    <a:bodyPr/>
                    <a:lstStyle/>
                    <a:p>
                      <a:pPr marL="285750" indent="-285750">
                        <a:buFont typeface="Arial" panose="020B0604020202020204" pitchFamily="34" charset="0"/>
                        <a:buChar char="•"/>
                      </a:pPr>
                      <a:r>
                        <a:rPr lang="en-US" sz="1200" dirty="0" err="1" smtClean="0"/>
                        <a:t>Wayfinding</a:t>
                      </a:r>
                      <a:endParaRPr lang="en-US" sz="1200" dirty="0" smtClean="0"/>
                    </a:p>
                    <a:p>
                      <a:pPr marL="285750" indent="-285750">
                        <a:buFont typeface="Arial" panose="020B0604020202020204" pitchFamily="34" charset="0"/>
                        <a:buChar char="•"/>
                      </a:pPr>
                      <a:r>
                        <a:rPr lang="en-US" sz="1200" dirty="0" smtClean="0">
                          <a:solidFill>
                            <a:schemeClr val="tx2"/>
                          </a:solidFill>
                        </a:rPr>
                        <a:t>Locating mentors</a:t>
                      </a:r>
                    </a:p>
                    <a:p>
                      <a:pPr marL="285750" indent="-285750">
                        <a:buFont typeface="Arial" panose="020B0604020202020204" pitchFamily="34" charset="0"/>
                        <a:buChar char="•"/>
                      </a:pPr>
                      <a:r>
                        <a:rPr lang="en-US" sz="1200" dirty="0" smtClean="0">
                          <a:solidFill>
                            <a:schemeClr val="tx2"/>
                          </a:solidFill>
                        </a:rPr>
                        <a:t>Finding</a:t>
                      </a:r>
                      <a:r>
                        <a:rPr lang="en-US" sz="1200" baseline="0" dirty="0" smtClean="0">
                          <a:solidFill>
                            <a:schemeClr val="tx2"/>
                          </a:solidFill>
                        </a:rPr>
                        <a:t> Deans and Support Staff</a:t>
                      </a:r>
                    </a:p>
                    <a:p>
                      <a:pPr marL="285750" indent="-285750">
                        <a:buFont typeface="Arial" panose="020B0604020202020204" pitchFamily="34" charset="0"/>
                        <a:buChar char="•"/>
                      </a:pPr>
                      <a:r>
                        <a:rPr lang="en-US" sz="1200" baseline="0" dirty="0" smtClean="0">
                          <a:solidFill>
                            <a:schemeClr val="tx2"/>
                          </a:solidFill>
                        </a:rPr>
                        <a:t>Waiting areas and break rooms</a:t>
                      </a:r>
                      <a:endParaRPr lang="en-US" sz="1200" dirty="0">
                        <a:solidFill>
                          <a:schemeClr val="tx2"/>
                        </a:solidFill>
                      </a:endParaRPr>
                    </a:p>
                  </a:txBody>
                  <a:tcPr/>
                </a:tc>
                <a:tc>
                  <a:txBody>
                    <a:bodyPr/>
                    <a:lstStyle/>
                    <a:p>
                      <a:pPr marL="285750" indent="-285750">
                        <a:buFont typeface="Arial" panose="020B0604020202020204" pitchFamily="34" charset="0"/>
                        <a:buChar char="•"/>
                      </a:pPr>
                      <a:r>
                        <a:rPr lang="en-US" sz="1200" dirty="0" smtClean="0"/>
                        <a:t>Identity with </a:t>
                      </a:r>
                      <a:r>
                        <a:rPr lang="en-US" sz="1200" dirty="0" smtClean="0">
                          <a:solidFill>
                            <a:schemeClr val="tx2"/>
                          </a:solidFill>
                        </a:rPr>
                        <a:t>a unit</a:t>
                      </a:r>
                    </a:p>
                    <a:p>
                      <a:pPr marL="285750" indent="-285750">
                        <a:buFont typeface="Arial" panose="020B0604020202020204" pitchFamily="34" charset="0"/>
                        <a:buChar char="•"/>
                      </a:pPr>
                      <a:r>
                        <a:rPr lang="en-US" sz="1200" dirty="0" smtClean="0">
                          <a:solidFill>
                            <a:schemeClr val="tx2"/>
                          </a:solidFill>
                        </a:rPr>
                        <a:t>Student lounge</a:t>
                      </a:r>
                    </a:p>
                    <a:p>
                      <a:pPr marL="285750" indent="-285750">
                        <a:buFont typeface="Arial" panose="020B0604020202020204" pitchFamily="34" charset="0"/>
                        <a:buChar char="•"/>
                      </a:pPr>
                      <a:r>
                        <a:rPr lang="en-US" sz="1200" dirty="0" smtClean="0">
                          <a:solidFill>
                            <a:schemeClr val="tx2"/>
                          </a:solidFill>
                        </a:rPr>
                        <a:t>Space as</a:t>
                      </a:r>
                      <a:r>
                        <a:rPr lang="en-US" sz="1200" baseline="0" dirty="0" smtClean="0">
                          <a:solidFill>
                            <a:schemeClr val="tx2"/>
                          </a:solidFill>
                        </a:rPr>
                        <a:t> evaluation of our reputation</a:t>
                      </a:r>
                    </a:p>
                    <a:p>
                      <a:pPr marL="285750" indent="-285750">
                        <a:buFont typeface="Arial" panose="020B0604020202020204" pitchFamily="34" charset="0"/>
                        <a:buChar char="•"/>
                      </a:pPr>
                      <a:r>
                        <a:rPr lang="en-US" sz="1200" baseline="0" dirty="0" smtClean="0">
                          <a:solidFill>
                            <a:schemeClr val="tx2"/>
                          </a:solidFill>
                        </a:rPr>
                        <a:t>Physical home</a:t>
                      </a:r>
                      <a:endParaRPr lang="en-US" sz="1200" dirty="0">
                        <a:solidFill>
                          <a:schemeClr val="tx2"/>
                        </a:solidFill>
                      </a:endParaRPr>
                    </a:p>
                  </a:txBody>
                  <a:tcPr/>
                </a:tc>
                <a:tc>
                  <a:txBody>
                    <a:bodyPr/>
                    <a:lstStyle/>
                    <a:p>
                      <a:pPr marL="285750" indent="-285750">
                        <a:buFont typeface="Arial" panose="020B0604020202020204" pitchFamily="34" charset="0"/>
                        <a:buChar char="•"/>
                      </a:pPr>
                      <a:r>
                        <a:rPr lang="en-US" sz="1200" dirty="0" smtClean="0"/>
                        <a:t>Value for</a:t>
                      </a:r>
                      <a:r>
                        <a:rPr lang="en-US" sz="1200" baseline="0" dirty="0" smtClean="0"/>
                        <a:t> tuition dollars</a:t>
                      </a:r>
                      <a:endParaRPr lang="en-US" sz="1200" dirty="0" smtClean="0"/>
                    </a:p>
                    <a:p>
                      <a:pPr marL="285750" indent="-285750">
                        <a:buFont typeface="Arial" panose="020B0604020202020204" pitchFamily="34" charset="0"/>
                        <a:buChar char="•"/>
                      </a:pPr>
                      <a:endParaRPr lang="en-US" sz="1200" dirty="0"/>
                    </a:p>
                  </a:txBody>
                  <a:tcPr/>
                </a:tc>
                <a:extLst>
                  <a:ext uri="{0D108BD9-81ED-4DB2-BD59-A6C34878D82A}">
                    <a16:rowId xmlns:a16="http://schemas.microsoft.com/office/drawing/2014/main" val="10004"/>
                  </a:ext>
                </a:extLst>
              </a:tr>
              <a:tr h="506843">
                <a:tc>
                  <a:txBody>
                    <a:bodyPr/>
                    <a:lstStyle/>
                    <a:p>
                      <a:pPr algn="ctr"/>
                      <a:endParaRPr lang="en-US" sz="1400" b="1" dirty="0" smtClean="0">
                        <a:solidFill>
                          <a:srgbClr val="FF0000"/>
                        </a:solidFill>
                      </a:endParaRPr>
                    </a:p>
                    <a:p>
                      <a:pPr algn="ctr"/>
                      <a:r>
                        <a:rPr lang="en-US" sz="1400" b="1" dirty="0" smtClean="0">
                          <a:solidFill>
                            <a:srgbClr val="FF0000"/>
                          </a:solidFill>
                        </a:rPr>
                        <a:t>Service Providers</a:t>
                      </a:r>
                      <a:endParaRPr lang="en-US" sz="1400" b="1" dirty="0">
                        <a:solidFill>
                          <a:srgbClr val="FF0000"/>
                        </a:solidFill>
                      </a:endParaRPr>
                    </a:p>
                  </a:txBody>
                  <a:tcPr/>
                </a:tc>
                <a:tc>
                  <a:txBody>
                    <a:bodyPr/>
                    <a:lstStyle/>
                    <a:p>
                      <a:pPr marL="285750" indent="-285750">
                        <a:buFont typeface="Arial" panose="020B0604020202020204" pitchFamily="34" charset="0"/>
                        <a:buChar char="•"/>
                      </a:pPr>
                      <a:r>
                        <a:rPr lang="en-US" sz="1200" dirty="0" smtClean="0"/>
                        <a:t>Access for deliveries/mail</a:t>
                      </a:r>
                      <a:r>
                        <a:rPr lang="en-US" sz="1200" baseline="0" dirty="0" smtClean="0"/>
                        <a:t> and services</a:t>
                      </a:r>
                      <a:endParaRPr lang="en-US" sz="1200" dirty="0"/>
                    </a:p>
                  </a:txBody>
                  <a:tcPr/>
                </a:tc>
                <a:tc>
                  <a:txBody>
                    <a:bodyPr/>
                    <a:lstStyle/>
                    <a:p>
                      <a:pPr marL="285750" indent="-285750">
                        <a:buFont typeface="Arial" panose="020B0604020202020204" pitchFamily="34" charset="0"/>
                        <a:buChar char="•"/>
                      </a:pPr>
                      <a:endParaRPr lang="en-US" sz="1200" dirty="0"/>
                    </a:p>
                  </a:txBody>
                  <a:tcPr/>
                </a:tc>
                <a:tc>
                  <a:txBody>
                    <a:bodyPr/>
                    <a:lstStyle/>
                    <a:p>
                      <a:pPr marL="285750" indent="-285750">
                        <a:buFont typeface="Arial" panose="020B0604020202020204" pitchFamily="34" charset="0"/>
                        <a:buChar char="•"/>
                      </a:pPr>
                      <a:r>
                        <a:rPr lang="en-US" sz="1200" dirty="0" smtClean="0"/>
                        <a:t>Efficient funds</a:t>
                      </a:r>
                      <a:r>
                        <a:rPr lang="en-US" sz="1200" baseline="0" dirty="0" smtClean="0"/>
                        <a:t> flow</a:t>
                      </a:r>
                    </a:p>
                  </a:txBody>
                  <a:tcPr/>
                </a:tc>
                <a:extLst>
                  <a:ext uri="{0D108BD9-81ED-4DB2-BD59-A6C34878D82A}">
                    <a16:rowId xmlns:a16="http://schemas.microsoft.com/office/drawing/2014/main" val="10005"/>
                  </a:ext>
                </a:extLst>
              </a:tr>
              <a:tr h="618160">
                <a:tc>
                  <a:txBody>
                    <a:bodyPr/>
                    <a:lstStyle/>
                    <a:p>
                      <a:pPr algn="ctr"/>
                      <a:r>
                        <a:rPr lang="en-US" sz="1400" b="1" dirty="0" smtClean="0">
                          <a:solidFill>
                            <a:srgbClr val="FF0000"/>
                          </a:solidFill>
                        </a:rPr>
                        <a:t>Visitors</a:t>
                      </a:r>
                      <a:endParaRPr lang="en-US" sz="1400" b="1" dirty="0">
                        <a:solidFill>
                          <a:srgbClr val="FF0000"/>
                        </a:solidFill>
                      </a:endParaRPr>
                    </a:p>
                  </a:txBody>
                  <a:tcPr/>
                </a:tc>
                <a:tc>
                  <a:txBody>
                    <a:bodyPr/>
                    <a:lstStyle/>
                    <a:p>
                      <a:pPr marL="285750" indent="-285750">
                        <a:buFont typeface="Arial" panose="020B0604020202020204" pitchFamily="34" charset="0"/>
                        <a:buChar char="•"/>
                      </a:pPr>
                      <a:r>
                        <a:rPr lang="en-US" sz="1200" dirty="0" err="1" smtClean="0"/>
                        <a:t>Wayfinding</a:t>
                      </a:r>
                      <a:endParaRPr lang="en-US" sz="1200" dirty="0" smtClean="0"/>
                    </a:p>
                    <a:p>
                      <a:pPr marL="285750" indent="-285750">
                        <a:buFont typeface="Arial" panose="020B0604020202020204" pitchFamily="34" charset="0"/>
                        <a:buChar char="•"/>
                      </a:pPr>
                      <a:r>
                        <a:rPr lang="en-US" sz="1200" dirty="0" smtClean="0"/>
                        <a:t>Storage</a:t>
                      </a:r>
                      <a:r>
                        <a:rPr lang="en-US" sz="1200" baseline="0" dirty="0" smtClean="0"/>
                        <a:t> for luggage </a:t>
                      </a:r>
                      <a:r>
                        <a:rPr lang="en-US" sz="1200" baseline="0" dirty="0" err="1" smtClean="0"/>
                        <a:t>etc</a:t>
                      </a:r>
                      <a:endParaRPr lang="en-US" sz="1200" baseline="0" dirty="0" smtClean="0"/>
                    </a:p>
                    <a:p>
                      <a:pPr marL="285750" indent="-285750">
                        <a:buFont typeface="Arial" panose="020B0604020202020204" pitchFamily="34" charset="0"/>
                        <a:buChar char="•"/>
                      </a:pPr>
                      <a:r>
                        <a:rPr lang="en-US" sz="1200" baseline="0" dirty="0" smtClean="0"/>
                        <a:t>Waiting areas</a:t>
                      </a:r>
                      <a:endParaRPr lang="en-US" sz="1200" dirty="0"/>
                    </a:p>
                  </a:txBody>
                  <a:tcPr/>
                </a:tc>
                <a:tc>
                  <a:txBody>
                    <a:bodyPr/>
                    <a:lstStyle/>
                    <a:p>
                      <a:pPr marL="285750" indent="-285750">
                        <a:buFont typeface="Arial" panose="020B0604020202020204" pitchFamily="34" charset="0"/>
                        <a:buChar char="•"/>
                      </a:pPr>
                      <a:r>
                        <a:rPr lang="en-US" sz="1200" dirty="0" smtClean="0"/>
                        <a:t>Perceived reputation</a:t>
                      </a:r>
                      <a:r>
                        <a:rPr lang="en-US" sz="1200" baseline="0" dirty="0" smtClean="0"/>
                        <a:t> of university</a:t>
                      </a:r>
                      <a:endParaRPr lang="en-US" sz="1200" dirty="0"/>
                    </a:p>
                  </a:txBody>
                  <a:tcPr/>
                </a:tc>
                <a:tc>
                  <a:txBody>
                    <a:bodyPr/>
                    <a:lstStyle/>
                    <a:p>
                      <a:pPr marL="285750" indent="-285750">
                        <a:buFont typeface="Arial" panose="020B0604020202020204" pitchFamily="34" charset="0"/>
                        <a:buChar char="•"/>
                      </a:pPr>
                      <a:endParaRPr lang="en-US" sz="1200" baseline="0" dirty="0" smtClean="0"/>
                    </a:p>
                  </a:txBody>
                  <a:tcPr/>
                </a:tc>
                <a:extLst>
                  <a:ext uri="{0D108BD9-81ED-4DB2-BD59-A6C34878D82A}">
                    <a16:rowId xmlns:a16="http://schemas.microsoft.com/office/drawing/2014/main" val="10006"/>
                  </a:ext>
                </a:extLst>
              </a:tr>
            </a:tbl>
          </a:graphicData>
        </a:graphic>
      </p:graphicFrame>
      <p:pic>
        <p:nvPicPr>
          <p:cNvPr id="7177"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346"/>
          <a:stretch/>
        </p:blipFill>
        <p:spPr bwMode="auto">
          <a:xfrm>
            <a:off x="2362200" y="1196813"/>
            <a:ext cx="312064" cy="302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3933" y="1219200"/>
            <a:ext cx="320934" cy="32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1219200"/>
            <a:ext cx="212665" cy="301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518983" y="32327"/>
            <a:ext cx="8089900" cy="575094"/>
          </a:xfrm>
        </p:spPr>
        <p:txBody>
          <a:bodyPr/>
          <a:lstStyle/>
          <a:p>
            <a:r>
              <a:rPr lang="en-US" dirty="0" smtClean="0"/>
              <a:t>Customer Values Specific to a Group</a:t>
            </a:r>
            <a:endParaRPr lang="en-US" dirty="0"/>
          </a:p>
        </p:txBody>
      </p:sp>
      <p:sp>
        <p:nvSpPr>
          <p:cNvPr id="2" name="Slide Number Placeholder 1"/>
          <p:cNvSpPr>
            <a:spLocks noGrp="1"/>
          </p:cNvSpPr>
          <p:nvPr>
            <p:ph type="sldNum" sz="quarter" idx="12"/>
          </p:nvPr>
        </p:nvSpPr>
        <p:spPr/>
        <p:txBody>
          <a:bodyPr/>
          <a:lstStyle/>
          <a:p>
            <a:fld id="{2929C4E7-7B79-4668-9DAB-114CBCE15D99}" type="slidenum">
              <a:rPr lang="en-US" smtClean="0">
                <a:solidFill>
                  <a:srgbClr val="052049"/>
                </a:solidFill>
              </a:rPr>
              <a:pPr/>
              <a:t>21</a:t>
            </a:fld>
            <a:endParaRPr lang="en-US">
              <a:solidFill>
                <a:srgbClr val="052049"/>
              </a:solidFill>
            </a:endParaRPr>
          </a:p>
        </p:txBody>
      </p:sp>
    </p:spTree>
    <p:extLst>
      <p:ext uri="{BB962C8B-B14F-4D97-AF65-F5344CB8AC3E}">
        <p14:creationId xmlns:p14="http://schemas.microsoft.com/office/powerpoint/2010/main" val="41487598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Change Management Plan Components</a:t>
            </a:r>
            <a:endParaRPr lang="en-US" dirty="0"/>
          </a:p>
        </p:txBody>
      </p:sp>
      <p:sp>
        <p:nvSpPr>
          <p:cNvPr id="3" name="Content Placeholder 2"/>
          <p:cNvSpPr>
            <a:spLocks noGrp="1"/>
          </p:cNvSpPr>
          <p:nvPr>
            <p:ph idx="1"/>
          </p:nvPr>
        </p:nvSpPr>
        <p:spPr/>
        <p:txBody>
          <a:bodyPr/>
          <a:lstStyle/>
          <a:p>
            <a:r>
              <a:rPr lang="en-US" sz="2800" dirty="0" smtClean="0"/>
              <a:t>Governance structure and roles</a:t>
            </a:r>
          </a:p>
          <a:p>
            <a:r>
              <a:rPr lang="en-US" sz="2800" dirty="0" smtClean="0"/>
              <a:t>New Services, Shared Costs and Funding Model</a:t>
            </a:r>
          </a:p>
          <a:p>
            <a:r>
              <a:rPr lang="en-US" sz="2800" dirty="0" smtClean="0"/>
              <a:t>Equipment and Tools for Occupants</a:t>
            </a:r>
          </a:p>
          <a:p>
            <a:r>
              <a:rPr lang="en-US" sz="2800" dirty="0" smtClean="0"/>
              <a:t>Transition Tools</a:t>
            </a:r>
          </a:p>
          <a:p>
            <a:endParaRPr lang="en-US" dirty="0"/>
          </a:p>
        </p:txBody>
      </p:sp>
      <p:sp>
        <p:nvSpPr>
          <p:cNvPr id="5" name="Footer Placeholder 4"/>
          <p:cNvSpPr>
            <a:spLocks noGrp="1"/>
          </p:cNvSpPr>
          <p:nvPr>
            <p:ph type="ftr" sz="quarter" idx="3"/>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6" name="Slide Number Placeholder 5"/>
          <p:cNvSpPr>
            <a:spLocks noGrp="1"/>
          </p:cNvSpPr>
          <p:nvPr>
            <p:ph type="sldNum" sz="quarter" idx="4"/>
          </p:nvPr>
        </p:nvSpPr>
        <p:spPr/>
        <p:txBody>
          <a:bodyPr/>
          <a:lstStyle/>
          <a:p>
            <a:fld id="{7BCC8D0D-EAEC-449D-9161-023DFF90F2E2}" type="slidenum">
              <a:rPr lang="en-US" smtClean="0">
                <a:solidFill>
                  <a:srgbClr val="052049"/>
                </a:solidFill>
              </a:rPr>
              <a:pPr/>
              <a:t>22</a:t>
            </a:fld>
            <a:endParaRPr lang="en-US" dirty="0">
              <a:solidFill>
                <a:srgbClr val="052049"/>
              </a:solidFill>
            </a:endParaRPr>
          </a:p>
        </p:txBody>
      </p:sp>
    </p:spTree>
    <p:extLst>
      <p:ext uri="{BB962C8B-B14F-4D97-AF65-F5344CB8AC3E}">
        <p14:creationId xmlns:p14="http://schemas.microsoft.com/office/powerpoint/2010/main" val="35052868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Governance</a:t>
            </a:r>
            <a:endParaRPr lang="en-US" dirty="0"/>
          </a:p>
        </p:txBody>
      </p:sp>
      <p:sp>
        <p:nvSpPr>
          <p:cNvPr id="3" name="Content Placeholder 2"/>
          <p:cNvSpPr>
            <a:spLocks noGrp="1"/>
          </p:cNvSpPr>
          <p:nvPr>
            <p:ph idx="1"/>
          </p:nvPr>
        </p:nvSpPr>
        <p:spPr>
          <a:xfrm>
            <a:off x="696040" y="1142872"/>
            <a:ext cx="8325548" cy="4011502"/>
          </a:xfrm>
        </p:spPr>
        <p:txBody>
          <a:bodyPr/>
          <a:lstStyle/>
          <a:p>
            <a:r>
              <a:rPr lang="en-US" dirty="0" smtClean="0"/>
              <a:t>Open plan necessitates occupant driven governance of the space</a:t>
            </a:r>
          </a:p>
          <a:p>
            <a:r>
              <a:rPr lang="en-US" dirty="0" smtClean="0"/>
              <a:t>Design Team recommends two levels of governance:</a:t>
            </a:r>
          </a:p>
          <a:p>
            <a:endParaRPr lang="en-US" dirty="0" smtClean="0"/>
          </a:p>
          <a:p>
            <a:pPr marL="0" indent="0">
              <a:buNone/>
            </a:pPr>
            <a:endParaRPr lang="en-US" dirty="0"/>
          </a:p>
        </p:txBody>
      </p:sp>
      <p:sp>
        <p:nvSpPr>
          <p:cNvPr id="5" name="Footer Placeholder 4"/>
          <p:cNvSpPr>
            <a:spLocks noGrp="1"/>
          </p:cNvSpPr>
          <p:nvPr>
            <p:ph type="ftr" sz="quarter" idx="3"/>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6" name="Slide Number Placeholder 5"/>
          <p:cNvSpPr>
            <a:spLocks noGrp="1"/>
          </p:cNvSpPr>
          <p:nvPr>
            <p:ph type="sldNum" sz="quarter" idx="4"/>
          </p:nvPr>
        </p:nvSpPr>
        <p:spPr/>
        <p:txBody>
          <a:bodyPr/>
          <a:lstStyle/>
          <a:p>
            <a:fld id="{7BCC8D0D-EAEC-449D-9161-023DFF90F2E2}" type="slidenum">
              <a:rPr lang="en-US" smtClean="0">
                <a:solidFill>
                  <a:srgbClr val="052049"/>
                </a:solidFill>
              </a:rPr>
              <a:pPr/>
              <a:t>23</a:t>
            </a:fld>
            <a:endParaRPr lang="en-US" dirty="0">
              <a:solidFill>
                <a:srgbClr val="052049"/>
              </a:solidFill>
            </a:endParaRPr>
          </a:p>
        </p:txBody>
      </p:sp>
      <p:sp>
        <p:nvSpPr>
          <p:cNvPr id="7" name="Content Placeholder 2"/>
          <p:cNvSpPr txBox="1">
            <a:spLocks/>
          </p:cNvSpPr>
          <p:nvPr/>
        </p:nvSpPr>
        <p:spPr>
          <a:xfrm>
            <a:off x="1701801" y="2362200"/>
            <a:ext cx="5607573" cy="1371600"/>
          </a:xfrm>
          <a:prstGeom prst="rect">
            <a:avLst/>
          </a:prstGeom>
          <a:solidFill>
            <a:schemeClr val="tx2">
              <a:lumMod val="10000"/>
              <a:lumOff val="90000"/>
            </a:schemeClr>
          </a:solidFill>
          <a:ln w="19050">
            <a:solidFill>
              <a:schemeClr val="tx1"/>
            </a:solidFill>
          </a:ln>
        </p:spPr>
        <p:txBody>
          <a:bodyPr vert="horz" wrap="square" lIns="91440" tIns="45720" rIns="91440" bIns="45720" rtlCol="0">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Building Wide</a:t>
            </a:r>
            <a:endParaRPr lang="en-US" sz="1800" dirty="0" smtClean="0">
              <a:solidFill>
                <a:srgbClr val="7030A0"/>
              </a:solidFill>
            </a:endParaRPr>
          </a:p>
          <a:p>
            <a:pPr lvl="1">
              <a:spcBef>
                <a:spcPts val="600"/>
              </a:spcBef>
            </a:pPr>
            <a:r>
              <a:rPr lang="en-US" sz="1400" dirty="0" smtClean="0"/>
              <a:t>Development of general principles</a:t>
            </a:r>
          </a:p>
          <a:p>
            <a:pPr lvl="1">
              <a:spcBef>
                <a:spcPts val="600"/>
              </a:spcBef>
            </a:pPr>
            <a:r>
              <a:rPr lang="en-US" sz="1400" dirty="0" smtClean="0"/>
              <a:t>Common use of building</a:t>
            </a:r>
          </a:p>
          <a:p>
            <a:pPr lvl="1">
              <a:spcBef>
                <a:spcPts val="600"/>
              </a:spcBef>
            </a:pPr>
            <a:r>
              <a:rPr lang="en-US" sz="1400" dirty="0" smtClean="0"/>
              <a:t>Single point of contact for service provider SLAs</a:t>
            </a:r>
          </a:p>
        </p:txBody>
      </p:sp>
      <p:sp>
        <p:nvSpPr>
          <p:cNvPr id="8" name="Content Placeholder 3"/>
          <p:cNvSpPr txBox="1">
            <a:spLocks/>
          </p:cNvSpPr>
          <p:nvPr/>
        </p:nvSpPr>
        <p:spPr>
          <a:xfrm>
            <a:off x="1701801" y="3962400"/>
            <a:ext cx="5582172" cy="1676400"/>
          </a:xfrm>
          <a:prstGeom prst="rect">
            <a:avLst/>
          </a:prstGeom>
          <a:solidFill>
            <a:schemeClr val="accent6">
              <a:lumMod val="20000"/>
              <a:lumOff val="80000"/>
            </a:schemeClr>
          </a:solidFill>
          <a:ln w="19050">
            <a:solidFill>
              <a:schemeClr val="tx2"/>
            </a:solidFill>
          </a:ln>
        </p:spPr>
        <p:txBody>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chemeClr val="tx2"/>
                </a:solidFill>
              </a:rPr>
              <a:t>Block </a:t>
            </a:r>
            <a:r>
              <a:rPr lang="en-US" sz="1400" dirty="0" smtClean="0">
                <a:solidFill>
                  <a:schemeClr val="tx2"/>
                </a:solidFill>
              </a:rPr>
              <a:t>(1-x floors)</a:t>
            </a:r>
          </a:p>
          <a:p>
            <a:pPr lvl="1"/>
            <a:r>
              <a:rPr lang="en-US" sz="1400" dirty="0" smtClean="0">
                <a:solidFill>
                  <a:schemeClr val="tx2"/>
                </a:solidFill>
              </a:rPr>
              <a:t>Adaptation of principles </a:t>
            </a:r>
          </a:p>
          <a:p>
            <a:pPr lvl="1"/>
            <a:r>
              <a:rPr lang="en-US" sz="1400" dirty="0" smtClean="0">
                <a:solidFill>
                  <a:schemeClr val="tx2"/>
                </a:solidFill>
              </a:rPr>
              <a:t>A vehicle for decision making across multiple groups </a:t>
            </a:r>
          </a:p>
          <a:p>
            <a:pPr lvl="1"/>
            <a:r>
              <a:rPr lang="en-US" sz="1400" dirty="0" smtClean="0"/>
              <a:t>Block leaders need to be engaged and empowered</a:t>
            </a:r>
          </a:p>
        </p:txBody>
      </p:sp>
      <p:sp>
        <p:nvSpPr>
          <p:cNvPr id="9" name="Rectangle 8"/>
          <p:cNvSpPr/>
          <p:nvPr/>
        </p:nvSpPr>
        <p:spPr>
          <a:xfrm>
            <a:off x="952500" y="5862721"/>
            <a:ext cx="6896100" cy="383182"/>
          </a:xfrm>
          <a:prstGeom prst="rect">
            <a:avLst/>
          </a:prstGeom>
        </p:spPr>
        <p:txBody>
          <a:bodyPr wrap="square">
            <a:spAutoFit/>
          </a:bodyPr>
          <a:lstStyle/>
          <a:p>
            <a:pPr marL="168275" lvl="0" indent="-168275">
              <a:lnSpc>
                <a:spcPct val="90000"/>
              </a:lnSpc>
              <a:spcBef>
                <a:spcPts val="1400"/>
              </a:spcBef>
              <a:buClr>
                <a:srgbClr val="052049"/>
              </a:buClr>
              <a:buFont typeface="Wingdings" panose="05000000000000000000" pitchFamily="2" charset="2"/>
              <a:buChar char="§"/>
            </a:pPr>
            <a:r>
              <a:rPr lang="en-US" sz="2100" dirty="0">
                <a:solidFill>
                  <a:srgbClr val="052049"/>
                </a:solidFill>
                <a:latin typeface="Arial"/>
              </a:rPr>
              <a:t>Department </a:t>
            </a:r>
            <a:r>
              <a:rPr lang="en-US" sz="2100" dirty="0" err="1">
                <a:solidFill>
                  <a:srgbClr val="052049"/>
                </a:solidFill>
                <a:latin typeface="Arial"/>
              </a:rPr>
              <a:t>Mgmt</a:t>
            </a:r>
            <a:r>
              <a:rPr lang="en-US" sz="2100" dirty="0">
                <a:solidFill>
                  <a:srgbClr val="052049"/>
                </a:solidFill>
                <a:latin typeface="Arial"/>
              </a:rPr>
              <a:t> still manages the department</a:t>
            </a:r>
          </a:p>
        </p:txBody>
      </p:sp>
    </p:spTree>
    <p:extLst>
      <p:ext uri="{BB962C8B-B14F-4D97-AF65-F5344CB8AC3E}">
        <p14:creationId xmlns:p14="http://schemas.microsoft.com/office/powerpoint/2010/main" val="95429679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Recommended new roles</a:t>
            </a:r>
            <a:endParaRPr lang="en-US" dirty="0"/>
          </a:p>
        </p:txBody>
      </p:sp>
      <p:sp>
        <p:nvSpPr>
          <p:cNvPr id="3" name="Content Placeholder 2"/>
          <p:cNvSpPr>
            <a:spLocks noGrp="1"/>
          </p:cNvSpPr>
          <p:nvPr>
            <p:ph idx="1"/>
          </p:nvPr>
        </p:nvSpPr>
        <p:spPr>
          <a:xfrm>
            <a:off x="685800" y="1219200"/>
            <a:ext cx="8325548" cy="4011502"/>
          </a:xfrm>
        </p:spPr>
        <p:txBody>
          <a:bodyPr/>
          <a:lstStyle/>
          <a:p>
            <a:r>
              <a:rPr lang="en-US" sz="2800" dirty="0" smtClean="0"/>
              <a:t>Space and Operations Coordinator</a:t>
            </a:r>
          </a:p>
          <a:p>
            <a:pPr lvl="1" fontAlgn="base"/>
            <a:r>
              <a:rPr lang="en-US" sz="2000" dirty="0"/>
              <a:t>Works with building occupants on how to work within an open plan workspace environment</a:t>
            </a:r>
          </a:p>
          <a:p>
            <a:pPr lvl="1" fontAlgn="base"/>
            <a:r>
              <a:rPr lang="en-US" sz="2000" dirty="0" smtClean="0"/>
              <a:t>Assists </a:t>
            </a:r>
            <a:r>
              <a:rPr lang="en-US" sz="2000" dirty="0"/>
              <a:t>in verifying and documenting space assignments and analyzing space utilization</a:t>
            </a:r>
            <a:endParaRPr lang="en-US" sz="2400" dirty="0"/>
          </a:p>
          <a:p>
            <a:pPr lvl="1" fontAlgn="base"/>
            <a:r>
              <a:rPr lang="en-US" sz="2000" dirty="0" smtClean="0"/>
              <a:t>Liaison to governance committees</a:t>
            </a:r>
            <a:endParaRPr lang="en-US" sz="2400" dirty="0"/>
          </a:p>
          <a:p>
            <a:pPr marL="230187" lvl="1" indent="0">
              <a:buNone/>
            </a:pPr>
            <a:endParaRPr lang="en-US" sz="2000" dirty="0">
              <a:solidFill>
                <a:schemeClr val="tx2"/>
              </a:solidFill>
            </a:endParaRPr>
          </a:p>
          <a:p>
            <a:r>
              <a:rPr lang="en-US" sz="2800" dirty="0" smtClean="0"/>
              <a:t>Floor warden or point person</a:t>
            </a:r>
          </a:p>
          <a:p>
            <a:pPr marL="628650" lvl="2" indent="-342900">
              <a:buFont typeface="Arial" panose="020B0604020202020204" pitchFamily="34" charset="0"/>
              <a:buChar char="•"/>
            </a:pPr>
            <a:r>
              <a:rPr lang="en-US" sz="2000" dirty="0"/>
              <a:t>Design Team recommends One Point Person/Dept. for move in and following three months</a:t>
            </a:r>
          </a:p>
          <a:p>
            <a:pPr marL="739775" lvl="3" indent="-168275"/>
            <a:r>
              <a:rPr lang="en-US" sz="2000" dirty="0" smtClean="0">
                <a:solidFill>
                  <a:schemeClr val="tx2"/>
                </a:solidFill>
              </a:rPr>
              <a:t>For Large Departments, may be more than one person </a:t>
            </a:r>
            <a:endParaRPr lang="en-US" sz="2000" dirty="0">
              <a:solidFill>
                <a:schemeClr val="tx2"/>
              </a:solidFill>
            </a:endParaRPr>
          </a:p>
          <a:p>
            <a:endParaRPr lang="en-US" dirty="0" smtClean="0"/>
          </a:p>
          <a:p>
            <a:pPr lvl="2"/>
            <a:endParaRPr lang="en-US" dirty="0" smtClean="0"/>
          </a:p>
          <a:p>
            <a:pPr lvl="1"/>
            <a:endParaRPr lang="en-US" dirty="0" smtClean="0"/>
          </a:p>
          <a:p>
            <a:endParaRPr lang="en-US" dirty="0"/>
          </a:p>
        </p:txBody>
      </p:sp>
      <p:sp>
        <p:nvSpPr>
          <p:cNvPr id="5" name="Footer Placeholder 4"/>
          <p:cNvSpPr>
            <a:spLocks noGrp="1"/>
          </p:cNvSpPr>
          <p:nvPr>
            <p:ph type="ftr" sz="quarter" idx="3"/>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6" name="Slide Number Placeholder 5"/>
          <p:cNvSpPr>
            <a:spLocks noGrp="1"/>
          </p:cNvSpPr>
          <p:nvPr>
            <p:ph type="sldNum" sz="quarter" idx="4"/>
          </p:nvPr>
        </p:nvSpPr>
        <p:spPr/>
        <p:txBody>
          <a:bodyPr/>
          <a:lstStyle/>
          <a:p>
            <a:fld id="{7BCC8D0D-EAEC-449D-9161-023DFF90F2E2}" type="slidenum">
              <a:rPr lang="en-US" smtClean="0">
                <a:solidFill>
                  <a:srgbClr val="052049"/>
                </a:solidFill>
              </a:rPr>
              <a:pPr/>
              <a:t>24</a:t>
            </a:fld>
            <a:endParaRPr lang="en-US" dirty="0">
              <a:solidFill>
                <a:srgbClr val="052049"/>
              </a:solidFill>
            </a:endParaRPr>
          </a:p>
        </p:txBody>
      </p:sp>
    </p:spTree>
    <p:extLst>
      <p:ext uri="{BB962C8B-B14F-4D97-AF65-F5344CB8AC3E}">
        <p14:creationId xmlns:p14="http://schemas.microsoft.com/office/powerpoint/2010/main" val="418330081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3" name="Slide Number Placeholder 2"/>
          <p:cNvSpPr>
            <a:spLocks noGrp="1"/>
          </p:cNvSpPr>
          <p:nvPr>
            <p:ph type="sldNum" sz="quarter" idx="12"/>
          </p:nvPr>
        </p:nvSpPr>
        <p:spPr/>
        <p:txBody>
          <a:bodyPr/>
          <a:lstStyle/>
          <a:p>
            <a:fld id="{7BCC8D0D-EAEC-449D-9161-023DFF90F2E2}" type="slidenum">
              <a:rPr lang="en-US" smtClean="0">
                <a:solidFill>
                  <a:srgbClr val="052049"/>
                </a:solidFill>
              </a:rPr>
              <a:pPr/>
              <a:t>25</a:t>
            </a:fld>
            <a:endParaRPr lang="en-US" dirty="0">
              <a:solidFill>
                <a:srgbClr val="052049"/>
              </a:solidFill>
            </a:endParaRPr>
          </a:p>
        </p:txBody>
      </p:sp>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46944233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New Shared Services</a:t>
            </a:r>
            <a:endParaRPr lang="en-US" dirty="0"/>
          </a:p>
        </p:txBody>
      </p:sp>
      <p:sp>
        <p:nvSpPr>
          <p:cNvPr id="3" name="Content Placeholder 2"/>
          <p:cNvSpPr>
            <a:spLocks noGrp="1"/>
          </p:cNvSpPr>
          <p:nvPr>
            <p:ph idx="1"/>
          </p:nvPr>
        </p:nvSpPr>
        <p:spPr>
          <a:xfrm>
            <a:off x="533400" y="990600"/>
            <a:ext cx="8325548" cy="4572000"/>
          </a:xfrm>
        </p:spPr>
        <p:txBody>
          <a:bodyPr/>
          <a:lstStyle/>
          <a:p>
            <a:r>
              <a:rPr lang="en-US" dirty="0" smtClean="0"/>
              <a:t>Print/Fax Management</a:t>
            </a:r>
          </a:p>
          <a:p>
            <a:pPr lvl="1"/>
            <a:r>
              <a:rPr lang="en-US" dirty="0" smtClean="0"/>
              <a:t>Engage with Documents, Media and Mail to provide multi function devices</a:t>
            </a:r>
          </a:p>
          <a:p>
            <a:pPr lvl="1"/>
            <a:r>
              <a:rPr lang="en-US" dirty="0" smtClean="0"/>
              <a:t>Multi Function Devices have secure printing features</a:t>
            </a:r>
          </a:p>
          <a:p>
            <a:r>
              <a:rPr lang="en-US" dirty="0" smtClean="0"/>
              <a:t>Conference room management</a:t>
            </a:r>
          </a:p>
          <a:p>
            <a:pPr lvl="1"/>
            <a:r>
              <a:rPr lang="en-US" dirty="0" smtClean="0"/>
              <a:t>Have either ETS or ITS manage the technology in the huddle rooms and conference rooms</a:t>
            </a:r>
          </a:p>
          <a:p>
            <a:r>
              <a:rPr lang="en-US" dirty="0" smtClean="0"/>
              <a:t>Shared kitchen on each floor</a:t>
            </a:r>
          </a:p>
          <a:p>
            <a:r>
              <a:rPr lang="en-US" dirty="0" smtClean="0"/>
              <a:t>Facilities maintenance and cleaning</a:t>
            </a:r>
          </a:p>
          <a:p>
            <a:pPr lvl="1"/>
            <a:r>
              <a:rPr lang="en-US" dirty="0" smtClean="0"/>
              <a:t>Have Facilities take on additional maintenance and cleaning such as carpet cleaning 2x/year, maintenance of refrigerators, microwaves and water purifiers.</a:t>
            </a:r>
            <a:endParaRPr lang="en-US" dirty="0"/>
          </a:p>
        </p:txBody>
      </p:sp>
      <p:sp>
        <p:nvSpPr>
          <p:cNvPr id="5" name="Footer Placeholder 4"/>
          <p:cNvSpPr>
            <a:spLocks noGrp="1"/>
          </p:cNvSpPr>
          <p:nvPr>
            <p:ph type="ftr" sz="quarter" idx="3"/>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6" name="Slide Number Placeholder 5"/>
          <p:cNvSpPr>
            <a:spLocks noGrp="1"/>
          </p:cNvSpPr>
          <p:nvPr>
            <p:ph type="sldNum" sz="quarter" idx="4"/>
          </p:nvPr>
        </p:nvSpPr>
        <p:spPr/>
        <p:txBody>
          <a:bodyPr/>
          <a:lstStyle/>
          <a:p>
            <a:fld id="{7BCC8D0D-EAEC-449D-9161-023DFF90F2E2}" type="slidenum">
              <a:rPr lang="en-US" smtClean="0">
                <a:solidFill>
                  <a:srgbClr val="052049"/>
                </a:solidFill>
              </a:rPr>
              <a:pPr/>
              <a:t>26</a:t>
            </a:fld>
            <a:endParaRPr lang="en-US" dirty="0">
              <a:solidFill>
                <a:srgbClr val="052049"/>
              </a:solidFill>
            </a:endParaRPr>
          </a:p>
        </p:txBody>
      </p:sp>
    </p:spTree>
    <p:extLst>
      <p:ext uri="{BB962C8B-B14F-4D97-AF65-F5344CB8AC3E}">
        <p14:creationId xmlns:p14="http://schemas.microsoft.com/office/powerpoint/2010/main" val="252868021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3" name="Slide Number Placeholder 2"/>
          <p:cNvSpPr>
            <a:spLocks noGrp="1"/>
          </p:cNvSpPr>
          <p:nvPr>
            <p:ph type="sldNum" sz="quarter" idx="12"/>
          </p:nvPr>
        </p:nvSpPr>
        <p:spPr/>
        <p:txBody>
          <a:bodyPr/>
          <a:lstStyle/>
          <a:p>
            <a:fld id="{7BCC8D0D-EAEC-449D-9161-023DFF90F2E2}" type="slidenum">
              <a:rPr lang="en-US" smtClean="0">
                <a:solidFill>
                  <a:srgbClr val="052049"/>
                </a:solidFill>
              </a:rPr>
              <a:pPr/>
              <a:t>27</a:t>
            </a:fld>
            <a:endParaRPr lang="en-US" dirty="0">
              <a:solidFill>
                <a:srgbClr val="052049"/>
              </a:solidFill>
            </a:endParaRPr>
          </a:p>
        </p:txBody>
      </p:sp>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22341370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3" name="Slide Number Placeholder 2"/>
          <p:cNvSpPr>
            <a:spLocks noGrp="1"/>
          </p:cNvSpPr>
          <p:nvPr>
            <p:ph type="sldNum" sz="quarter" idx="12"/>
          </p:nvPr>
        </p:nvSpPr>
        <p:spPr/>
        <p:txBody>
          <a:bodyPr/>
          <a:lstStyle/>
          <a:p>
            <a:fld id="{7BCC8D0D-EAEC-449D-9161-023DFF90F2E2}" type="slidenum">
              <a:rPr lang="en-US" smtClean="0">
                <a:solidFill>
                  <a:srgbClr val="052049"/>
                </a:solidFill>
              </a:rPr>
              <a:pPr/>
              <a:t>28</a:t>
            </a:fld>
            <a:endParaRPr lang="en-US" dirty="0">
              <a:solidFill>
                <a:srgbClr val="052049"/>
              </a:solidFill>
            </a:endParaRPr>
          </a:p>
        </p:txBody>
      </p:sp>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42195437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993"/>
            <a:ext cx="8089900" cy="563231"/>
          </a:xfrm>
        </p:spPr>
        <p:txBody>
          <a:bodyPr/>
          <a:lstStyle/>
          <a:p>
            <a:r>
              <a:rPr lang="en-US" dirty="0" smtClean="0">
                <a:solidFill>
                  <a:schemeClr val="accent1"/>
                </a:solidFill>
              </a:rPr>
              <a:t>Guiding Principles on Shared Costs </a:t>
            </a:r>
            <a:endParaRPr lang="en-US" dirty="0">
              <a:solidFill>
                <a:schemeClr val="accent1"/>
              </a:solidFill>
            </a:endParaRPr>
          </a:p>
        </p:txBody>
      </p:sp>
      <p:sp>
        <p:nvSpPr>
          <p:cNvPr id="3" name="Content Placeholder 2"/>
          <p:cNvSpPr>
            <a:spLocks noGrp="1"/>
          </p:cNvSpPr>
          <p:nvPr>
            <p:ph idx="1"/>
          </p:nvPr>
        </p:nvSpPr>
        <p:spPr>
          <a:xfrm>
            <a:off x="657789" y="1565576"/>
            <a:ext cx="8089901" cy="2396824"/>
          </a:xfrm>
        </p:spPr>
        <p:txBody>
          <a:bodyPr/>
          <a:lstStyle/>
          <a:p>
            <a:r>
              <a:rPr lang="en-US" sz="2400" dirty="0">
                <a:solidFill>
                  <a:schemeClr val="tx2"/>
                </a:solidFill>
              </a:rPr>
              <a:t>Supports Great People-Great Place initiative</a:t>
            </a:r>
          </a:p>
          <a:p>
            <a:r>
              <a:rPr lang="en-US" sz="2400" dirty="0" smtClean="0">
                <a:solidFill>
                  <a:schemeClr val="tx2"/>
                </a:solidFill>
              </a:rPr>
              <a:t>Efficient funds flow</a:t>
            </a:r>
          </a:p>
          <a:p>
            <a:r>
              <a:rPr lang="en-US" sz="2400" dirty="0">
                <a:solidFill>
                  <a:schemeClr val="tx2"/>
                </a:solidFill>
              </a:rPr>
              <a:t>Cost neutral for majority of departments in Open Plan</a:t>
            </a:r>
          </a:p>
          <a:p>
            <a:r>
              <a:rPr lang="en-US" sz="2400" dirty="0" smtClean="0">
                <a:solidFill>
                  <a:schemeClr val="tx2"/>
                </a:solidFill>
              </a:rPr>
              <a:t>Equitable cost sharing pro rata – makes sense given item/service  being shared</a:t>
            </a:r>
          </a:p>
          <a:p>
            <a:endParaRPr lang="en-US" dirty="0">
              <a:solidFill>
                <a:schemeClr val="tx2"/>
              </a:solidFill>
            </a:endParaRPr>
          </a:p>
          <a:p>
            <a:pPr marL="0" indent="0">
              <a:buNone/>
            </a:pPr>
            <a:endParaRPr lang="en-US" dirty="0" smtClean="0">
              <a:solidFill>
                <a:schemeClr val="tx2"/>
              </a:solidFill>
            </a:endParaRPr>
          </a:p>
        </p:txBody>
      </p:sp>
      <p:sp>
        <p:nvSpPr>
          <p:cNvPr id="4" name="Slide Number Placeholder 3"/>
          <p:cNvSpPr>
            <a:spLocks noGrp="1"/>
          </p:cNvSpPr>
          <p:nvPr>
            <p:ph type="sldNum" sz="quarter" idx="12"/>
          </p:nvPr>
        </p:nvSpPr>
        <p:spPr/>
        <p:txBody>
          <a:bodyPr/>
          <a:lstStyle/>
          <a:p>
            <a:fld id="{2929C4E7-7B79-4668-9DAB-114CBCE15D99}" type="slidenum">
              <a:rPr lang="en-US" smtClean="0">
                <a:solidFill>
                  <a:srgbClr val="052049"/>
                </a:solidFill>
              </a:rPr>
              <a:pPr/>
              <a:t>29</a:t>
            </a:fld>
            <a:endParaRPr lang="en-US">
              <a:solidFill>
                <a:srgbClr val="052049"/>
              </a:solidFill>
            </a:endParaRPr>
          </a:p>
        </p:txBody>
      </p:sp>
    </p:spTree>
    <p:extLst>
      <p:ext uri="{BB962C8B-B14F-4D97-AF65-F5344CB8AC3E}">
        <p14:creationId xmlns:p14="http://schemas.microsoft.com/office/powerpoint/2010/main" val="3463644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Update on CSB</a:t>
            </a:r>
            <a:endParaRPr lang="en-US" dirty="0"/>
          </a:p>
        </p:txBody>
      </p:sp>
      <p:sp>
        <p:nvSpPr>
          <p:cNvPr id="3" name="Content Placeholder 2"/>
          <p:cNvSpPr>
            <a:spLocks noGrp="1"/>
          </p:cNvSpPr>
          <p:nvPr>
            <p:ph idx="1"/>
          </p:nvPr>
        </p:nvSpPr>
        <p:spPr>
          <a:xfrm>
            <a:off x="661375" y="1563752"/>
            <a:ext cx="8325548" cy="4608448"/>
          </a:xfrm>
        </p:spPr>
        <p:txBody>
          <a:bodyPr/>
          <a:lstStyle/>
          <a:p>
            <a:r>
              <a:rPr lang="en-US" dirty="0" smtClean="0"/>
              <a:t>Abatement and soft demolition have been completed</a:t>
            </a:r>
          </a:p>
          <a:p>
            <a:r>
              <a:rPr lang="en-US" dirty="0" smtClean="0"/>
              <a:t>Bidding renovation work shortly </a:t>
            </a:r>
          </a:p>
          <a:p>
            <a:r>
              <a:rPr lang="en-US" dirty="0" smtClean="0"/>
              <a:t>Anticipate renovation construction start in early spring</a:t>
            </a:r>
          </a:p>
          <a:p>
            <a:r>
              <a:rPr lang="en-US" dirty="0" smtClean="0"/>
              <a:t>Anticipated completion late 2018/early 2019</a:t>
            </a:r>
          </a:p>
          <a:p>
            <a:pPr marL="0" indent="0">
              <a:buNone/>
            </a:pPr>
            <a:r>
              <a:rPr lang="en-US" dirty="0" smtClean="0"/>
              <a:t>Building Info:</a:t>
            </a:r>
          </a:p>
          <a:p>
            <a:r>
              <a:rPr lang="en-US" dirty="0" smtClean="0"/>
              <a:t>110,000 GSF</a:t>
            </a:r>
          </a:p>
          <a:p>
            <a:r>
              <a:rPr lang="en-US" dirty="0" smtClean="0"/>
              <a:t>63 to 86 assigned seats per floor (23 to 30 PO/40-56 WS per floor)</a:t>
            </a:r>
          </a:p>
          <a:p>
            <a:r>
              <a:rPr lang="en-US" dirty="0" smtClean="0"/>
              <a:t>10 to 13 un assigned hotel stations per floor</a:t>
            </a:r>
          </a:p>
          <a:p>
            <a:r>
              <a:rPr lang="en-US" dirty="0" smtClean="0"/>
              <a:t>7 to 11 Focus rooms per floor</a:t>
            </a:r>
          </a:p>
          <a:p>
            <a:r>
              <a:rPr lang="en-US" dirty="0" smtClean="0"/>
              <a:t>4 to 5 Huddle Rooms per floor</a:t>
            </a:r>
          </a:p>
          <a:p>
            <a:endParaRPr lang="en-US" dirty="0" smtClean="0"/>
          </a:p>
          <a:p>
            <a:endParaRPr lang="en-US" dirty="0" smtClean="0"/>
          </a:p>
          <a:p>
            <a:pPr marL="0" indent="0">
              <a:buNone/>
            </a:pPr>
            <a:endParaRPr lang="en-US" dirty="0"/>
          </a:p>
        </p:txBody>
      </p:sp>
      <p:sp>
        <p:nvSpPr>
          <p:cNvPr id="5" name="Footer Placeholder 4"/>
          <p:cNvSpPr>
            <a:spLocks noGrp="1"/>
          </p:cNvSpPr>
          <p:nvPr>
            <p:ph type="ftr" sz="quarter" idx="3"/>
          </p:nvPr>
        </p:nvSpPr>
        <p:spPr/>
        <p:txBody>
          <a:bodyPr/>
          <a:lstStyle/>
          <a:p>
            <a:r>
              <a:rPr lang="en-US" dirty="0" smtClean="0">
                <a:solidFill>
                  <a:srgbClr val="052049"/>
                </a:solidFill>
              </a:rPr>
              <a:t>Open Plan Workspace Change Management</a:t>
            </a:r>
            <a:endParaRPr lang="en-US" dirty="0">
              <a:solidFill>
                <a:srgbClr val="052049"/>
              </a:solidFill>
            </a:endParaRPr>
          </a:p>
        </p:txBody>
      </p:sp>
      <p:sp>
        <p:nvSpPr>
          <p:cNvPr id="6" name="Slide Number Placeholder 5"/>
          <p:cNvSpPr>
            <a:spLocks noGrp="1"/>
          </p:cNvSpPr>
          <p:nvPr>
            <p:ph type="sldNum" sz="quarter" idx="4"/>
          </p:nvPr>
        </p:nvSpPr>
        <p:spPr/>
        <p:txBody>
          <a:bodyPr/>
          <a:lstStyle/>
          <a:p>
            <a:fld id="{7BCC8D0D-EAEC-449D-9161-023DFF90F2E2}" type="slidenum">
              <a:rPr lang="en-US" smtClean="0">
                <a:solidFill>
                  <a:srgbClr val="052049"/>
                </a:solidFill>
              </a:rPr>
              <a:pPr/>
              <a:t>3</a:t>
            </a:fld>
            <a:endParaRPr lang="en-US" dirty="0">
              <a:solidFill>
                <a:srgbClr val="052049"/>
              </a:solidFill>
            </a:endParaRPr>
          </a:p>
        </p:txBody>
      </p:sp>
    </p:spTree>
    <p:extLst>
      <p:ext uri="{BB962C8B-B14F-4D97-AF65-F5344CB8AC3E}">
        <p14:creationId xmlns:p14="http://schemas.microsoft.com/office/powerpoint/2010/main" val="52439770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89900" cy="575094"/>
          </a:xfrm>
        </p:spPr>
        <p:txBody>
          <a:bodyPr/>
          <a:lstStyle/>
          <a:p>
            <a:r>
              <a:rPr lang="en-US" dirty="0" smtClean="0"/>
              <a:t>Shared Costs</a:t>
            </a:r>
            <a:endParaRPr lang="en-US" sz="2400" dirty="0">
              <a:solidFill>
                <a:srgbClr val="FF0000"/>
              </a:solidFill>
            </a:endParaRPr>
          </a:p>
        </p:txBody>
      </p:sp>
      <p:sp>
        <p:nvSpPr>
          <p:cNvPr id="3" name="Content Placeholder 2"/>
          <p:cNvSpPr>
            <a:spLocks noGrp="1"/>
          </p:cNvSpPr>
          <p:nvPr>
            <p:ph idx="1"/>
          </p:nvPr>
        </p:nvSpPr>
        <p:spPr>
          <a:xfrm>
            <a:off x="533400" y="990600"/>
            <a:ext cx="8229600" cy="3997024"/>
          </a:xfrm>
        </p:spPr>
        <p:txBody>
          <a:bodyPr/>
          <a:lstStyle/>
          <a:p>
            <a:pPr marL="0" indent="0">
              <a:buNone/>
            </a:pPr>
            <a:r>
              <a:rPr lang="en-US" sz="1600" b="1" dirty="0" smtClean="0"/>
              <a:t>Option A:   The Campus should fund all shared costs in Open Plan buildings</a:t>
            </a:r>
          </a:p>
          <a:p>
            <a:pPr lvl="1"/>
            <a:r>
              <a:rPr lang="en-US" sz="1600" dirty="0"/>
              <a:t>Pros:</a:t>
            </a:r>
          </a:p>
          <a:p>
            <a:pPr lvl="2"/>
            <a:r>
              <a:rPr lang="en-US" sz="1600" dirty="0"/>
              <a:t>Minimize the movement of funds from department to department, which costs money to administer. By having the campus fund these shared costs, design team believes it will save money in the long run.</a:t>
            </a:r>
          </a:p>
          <a:p>
            <a:pPr lvl="2"/>
            <a:r>
              <a:rPr lang="en-US" sz="1600" dirty="0"/>
              <a:t>Everyone on campus participates equally in funding these services, since generally departments do not choose whether to be in open plan workspace or not</a:t>
            </a:r>
          </a:p>
          <a:p>
            <a:pPr lvl="1"/>
            <a:r>
              <a:rPr lang="en-US" sz="1600" dirty="0" smtClean="0"/>
              <a:t>Funding Source options:  Chancellor’s budget or take a share of the indirect costs to fund these costs</a:t>
            </a:r>
          </a:p>
          <a:p>
            <a:pPr marL="0" indent="0">
              <a:buNone/>
            </a:pPr>
            <a:r>
              <a:rPr lang="en-US" sz="1600" b="1" dirty="0" smtClean="0">
                <a:solidFill>
                  <a:srgbClr val="7030A0"/>
                </a:solidFill>
              </a:rPr>
              <a:t>Option B:</a:t>
            </a:r>
            <a:r>
              <a:rPr lang="en-US" sz="1600" dirty="0" smtClean="0">
                <a:solidFill>
                  <a:srgbClr val="7030A0"/>
                </a:solidFill>
              </a:rPr>
              <a:t> </a:t>
            </a:r>
            <a:r>
              <a:rPr lang="en-US" sz="1600" b="1" dirty="0" smtClean="0">
                <a:solidFill>
                  <a:srgbClr val="7030A0"/>
                </a:solidFill>
              </a:rPr>
              <a:t>Shared costs are split between campus funded and departments sharing the costs, involves recharges between departments</a:t>
            </a:r>
          </a:p>
          <a:p>
            <a:pPr lvl="1"/>
            <a:r>
              <a:rPr lang="en-US" sz="1600" dirty="0" smtClean="0">
                <a:solidFill>
                  <a:srgbClr val="7030A0"/>
                </a:solidFill>
              </a:rPr>
              <a:t>Pros:</a:t>
            </a:r>
          </a:p>
          <a:p>
            <a:pPr lvl="2"/>
            <a:r>
              <a:rPr lang="en-US" sz="1600" dirty="0" smtClean="0">
                <a:solidFill>
                  <a:srgbClr val="7030A0"/>
                </a:solidFill>
              </a:rPr>
              <a:t>Provides incentive for departments to effectively utilize their space as departments pay for all spaces assigned to them</a:t>
            </a:r>
          </a:p>
          <a:p>
            <a:pPr lvl="2"/>
            <a:r>
              <a:rPr lang="en-US" sz="1600" dirty="0" smtClean="0">
                <a:solidFill>
                  <a:srgbClr val="7030A0"/>
                </a:solidFill>
              </a:rPr>
              <a:t>Participants using the services pay for a portion of them.</a:t>
            </a:r>
            <a:endParaRPr lang="en-US" sz="1600" dirty="0">
              <a:solidFill>
                <a:srgbClr val="7030A0"/>
              </a:solidFill>
            </a:endParaRPr>
          </a:p>
        </p:txBody>
      </p:sp>
      <p:sp>
        <p:nvSpPr>
          <p:cNvPr id="4" name="Slide Number Placeholder 3"/>
          <p:cNvSpPr>
            <a:spLocks noGrp="1"/>
          </p:cNvSpPr>
          <p:nvPr>
            <p:ph type="sldNum" sz="quarter" idx="12"/>
          </p:nvPr>
        </p:nvSpPr>
        <p:spPr/>
        <p:txBody>
          <a:bodyPr/>
          <a:lstStyle/>
          <a:p>
            <a:fld id="{2929C4E7-7B79-4668-9DAB-114CBCE15D99}" type="slidenum">
              <a:rPr lang="en-US" smtClean="0">
                <a:solidFill>
                  <a:srgbClr val="052049"/>
                </a:solidFill>
              </a:rPr>
              <a:pPr/>
              <a:t>30</a:t>
            </a:fld>
            <a:endParaRPr lang="en-US">
              <a:solidFill>
                <a:srgbClr val="052049"/>
              </a:solidFill>
            </a:endParaRPr>
          </a:p>
        </p:txBody>
      </p:sp>
    </p:spTree>
    <p:extLst>
      <p:ext uri="{BB962C8B-B14F-4D97-AF65-F5344CB8AC3E}">
        <p14:creationId xmlns:p14="http://schemas.microsoft.com/office/powerpoint/2010/main" val="16930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3" name="Slide Number Placeholder 2"/>
          <p:cNvSpPr>
            <a:spLocks noGrp="1"/>
          </p:cNvSpPr>
          <p:nvPr>
            <p:ph type="sldNum" sz="quarter" idx="12"/>
          </p:nvPr>
        </p:nvSpPr>
        <p:spPr/>
        <p:txBody>
          <a:bodyPr/>
          <a:lstStyle/>
          <a:p>
            <a:fld id="{7BCC8D0D-EAEC-449D-9161-023DFF90F2E2}" type="slidenum">
              <a:rPr lang="en-US" smtClean="0">
                <a:solidFill>
                  <a:srgbClr val="052049"/>
                </a:solidFill>
              </a:rPr>
              <a:pPr/>
              <a:t>31</a:t>
            </a:fld>
            <a:endParaRPr lang="en-US" dirty="0">
              <a:solidFill>
                <a:srgbClr val="052049"/>
              </a:solidFill>
            </a:endParaRPr>
          </a:p>
        </p:txBody>
      </p:sp>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400215646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3251" cy="1661993"/>
          </a:xfrm>
        </p:spPr>
        <p:txBody>
          <a:bodyPr/>
          <a:lstStyle/>
          <a:p>
            <a:pPr marL="0" indent="0">
              <a:buNone/>
            </a:pPr>
            <a:r>
              <a:rPr lang="en-US" dirty="0" smtClean="0"/>
              <a:t>To Be Provided</a:t>
            </a:r>
          </a:p>
          <a:p>
            <a:pPr marL="342900" indent="-342900">
              <a:lnSpc>
                <a:spcPct val="100000"/>
              </a:lnSpc>
              <a:spcBef>
                <a:spcPts val="0"/>
              </a:spcBef>
              <a:buClrTx/>
              <a:buFont typeface="+mj-lt"/>
              <a:buAutoNum type="arabicPeriod"/>
              <a:defRPr/>
            </a:pPr>
            <a:r>
              <a:rPr lang="en-US" sz="1600" dirty="0">
                <a:latin typeface="Arial" panose="020B0604020202020204" pitchFamily="34" charset="0"/>
                <a:cs typeface="Arial" panose="020B0604020202020204" pitchFamily="34" charset="0"/>
              </a:rPr>
              <a:t>UCSF Phone number and </a:t>
            </a:r>
            <a:r>
              <a:rPr lang="en-US" sz="1600" dirty="0" smtClean="0">
                <a:latin typeface="Arial" panose="020B0604020202020204" pitchFamily="34" charset="0"/>
                <a:cs typeface="Arial" panose="020B0604020202020204" pitchFamily="34" charset="0"/>
              </a:rPr>
              <a:t>phone   </a:t>
            </a:r>
            <a:endParaRPr lang="en-US" sz="1600" dirty="0">
              <a:latin typeface="Arial" panose="020B0604020202020204" pitchFamily="34" charset="0"/>
              <a:cs typeface="Arial" panose="020B0604020202020204" pitchFamily="34" charset="0"/>
            </a:endParaRPr>
          </a:p>
          <a:p>
            <a:pPr marL="342900" indent="-342900">
              <a:lnSpc>
                <a:spcPct val="100000"/>
              </a:lnSpc>
              <a:spcBef>
                <a:spcPts val="0"/>
              </a:spcBef>
              <a:buClrTx/>
              <a:buFont typeface="+mj-lt"/>
              <a:buAutoNum type="arabicPeriod"/>
              <a:defRPr/>
            </a:pPr>
            <a:r>
              <a:rPr lang="en-US" sz="1600" dirty="0">
                <a:latin typeface="Arial" panose="020B0604020202020204" pitchFamily="34" charset="0"/>
                <a:cs typeface="Arial" panose="020B0604020202020204" pitchFamily="34" charset="0"/>
              </a:rPr>
              <a:t>Sit/Stand desk with privacy </a:t>
            </a:r>
            <a:r>
              <a:rPr lang="en-US" sz="1600" dirty="0" smtClean="0">
                <a:latin typeface="Arial" panose="020B0604020202020204" pitchFamily="34" charset="0"/>
                <a:cs typeface="Arial" panose="020B0604020202020204" pitchFamily="34" charset="0"/>
              </a:rPr>
              <a:t>screen</a:t>
            </a:r>
            <a:endParaRPr lang="en-US" sz="1600" dirty="0">
              <a:latin typeface="Arial" panose="020B0604020202020204" pitchFamily="34" charset="0"/>
              <a:cs typeface="Arial" panose="020B0604020202020204" pitchFamily="34" charset="0"/>
            </a:endParaRPr>
          </a:p>
          <a:p>
            <a:pPr marL="342900" indent="-342900">
              <a:lnSpc>
                <a:spcPct val="100000"/>
              </a:lnSpc>
              <a:spcBef>
                <a:spcPts val="0"/>
              </a:spcBef>
              <a:buClrTx/>
              <a:buFont typeface="+mj-lt"/>
              <a:buAutoNum type="arabicPeriod"/>
              <a:defRPr/>
            </a:pPr>
            <a:r>
              <a:rPr lang="en-US" sz="1600" dirty="0">
                <a:latin typeface="Arial" panose="020B0604020202020204" pitchFamily="34" charset="0"/>
                <a:cs typeface="Arial" panose="020B0604020202020204" pitchFamily="34" charset="0"/>
              </a:rPr>
              <a:t>Ergonomic </a:t>
            </a:r>
            <a:r>
              <a:rPr lang="en-US" sz="1600" dirty="0" smtClean="0">
                <a:latin typeface="Arial" panose="020B0604020202020204" pitchFamily="34" charset="0"/>
                <a:cs typeface="Arial" panose="020B0604020202020204" pitchFamily="34" charset="0"/>
              </a:rPr>
              <a:t>chair</a:t>
            </a:r>
          </a:p>
          <a:p>
            <a:pPr marL="342900" indent="-342900">
              <a:lnSpc>
                <a:spcPct val="100000"/>
              </a:lnSpc>
              <a:spcBef>
                <a:spcPts val="0"/>
              </a:spcBef>
              <a:buClrTx/>
              <a:buFont typeface="+mj-lt"/>
              <a:buAutoNum type="arabicPeriod"/>
              <a:defRPr/>
            </a:pPr>
            <a:r>
              <a:rPr lang="en-US" sz="1600" dirty="0" smtClean="0">
                <a:latin typeface="Arial" panose="020B0604020202020204" pitchFamily="34" charset="0"/>
                <a:cs typeface="Arial" panose="020B0604020202020204" pitchFamily="34" charset="0"/>
              </a:rPr>
              <a:t>Secure/lockable personal storage</a:t>
            </a:r>
          </a:p>
          <a:p>
            <a:pPr marL="342900" indent="-342900">
              <a:lnSpc>
                <a:spcPct val="100000"/>
              </a:lnSpc>
              <a:spcBef>
                <a:spcPts val="0"/>
              </a:spcBef>
              <a:buClrTx/>
              <a:buFont typeface="+mj-lt"/>
              <a:buAutoNum type="arabicPeriod"/>
              <a:defRPr/>
            </a:pPr>
            <a:r>
              <a:rPr lang="en-US" sz="1600" dirty="0" smtClean="0">
                <a:latin typeface="Arial" panose="020B0604020202020204" pitchFamily="34" charset="0"/>
                <a:cs typeface="Arial" panose="020B0604020202020204" pitchFamily="34" charset="0"/>
              </a:rPr>
              <a:t>Built-in sturdy coat rack and name plate</a:t>
            </a:r>
          </a:p>
          <a:p>
            <a:pPr marL="0" indent="0">
              <a:buNone/>
            </a:pPr>
            <a:r>
              <a:rPr lang="en-US" dirty="0" smtClean="0"/>
              <a:t>Department Provides</a:t>
            </a:r>
          </a:p>
          <a:p>
            <a:pPr marL="342900" indent="-342900">
              <a:buFont typeface="+mj-lt"/>
              <a:buAutoNum type="arabicPeriod"/>
            </a:pPr>
            <a:r>
              <a:rPr lang="en-US" sz="1600" dirty="0"/>
              <a:t>Docking Station and monitor(s)</a:t>
            </a:r>
          </a:p>
          <a:p>
            <a:pPr marL="342900" indent="-342900">
              <a:lnSpc>
                <a:spcPct val="100000"/>
              </a:lnSpc>
              <a:spcBef>
                <a:spcPts val="0"/>
              </a:spcBef>
              <a:buClrTx/>
              <a:buFont typeface="+mj-lt"/>
              <a:buAutoNum type="arabicPeriod"/>
              <a:defRPr/>
            </a:pPr>
            <a:r>
              <a:rPr lang="en-US" sz="1600" dirty="0"/>
              <a:t>Laptop (or opt out to desktop </a:t>
            </a:r>
            <a:r>
              <a:rPr lang="en-US" sz="1600" i="1" dirty="0"/>
              <a:t>only if work requires </a:t>
            </a:r>
            <a:r>
              <a:rPr lang="en-US" sz="1600" dirty="0"/>
              <a:t>the computing power of a </a:t>
            </a:r>
            <a:r>
              <a:rPr lang="en-US" sz="1600" dirty="0" smtClean="0"/>
              <a:t>desktop)</a:t>
            </a:r>
          </a:p>
          <a:p>
            <a:pPr marL="0" indent="0">
              <a:buNone/>
            </a:pPr>
            <a:r>
              <a:rPr lang="en-US" dirty="0" smtClean="0"/>
              <a:t>Items to Help You</a:t>
            </a:r>
          </a:p>
          <a:p>
            <a:pPr marL="342900" indent="-342900">
              <a:lnSpc>
                <a:spcPct val="100000"/>
              </a:lnSpc>
              <a:spcBef>
                <a:spcPts val="0"/>
              </a:spcBef>
              <a:buClrTx/>
              <a:buFont typeface="+mj-lt"/>
              <a:buAutoNum type="arabicPeriod"/>
              <a:defRPr/>
            </a:pPr>
            <a:r>
              <a:rPr lang="en-US" sz="1600" dirty="0"/>
              <a:t>Tools to indicate busy or free</a:t>
            </a:r>
          </a:p>
          <a:p>
            <a:pPr marL="342900" indent="-342900">
              <a:lnSpc>
                <a:spcPct val="100000"/>
              </a:lnSpc>
              <a:spcBef>
                <a:spcPts val="0"/>
              </a:spcBef>
              <a:buClrTx/>
              <a:buFont typeface="+mj-lt"/>
              <a:buAutoNum type="arabicPeriod"/>
              <a:defRPr/>
            </a:pPr>
            <a:r>
              <a:rPr lang="en-US" sz="1600" dirty="0" smtClean="0"/>
              <a:t>Tips </a:t>
            </a:r>
            <a:r>
              <a:rPr lang="en-US" sz="1600" dirty="0"/>
              <a:t>&amp; Training on:</a:t>
            </a:r>
          </a:p>
          <a:p>
            <a:pPr marL="917575" lvl="2" indent="-342900">
              <a:lnSpc>
                <a:spcPct val="100000"/>
              </a:lnSpc>
              <a:spcBef>
                <a:spcPts val="0"/>
              </a:spcBef>
              <a:buClrTx/>
              <a:buFont typeface="+mj-lt"/>
              <a:buAutoNum type="alphaLcParenR"/>
              <a:defRPr/>
            </a:pPr>
            <a:r>
              <a:rPr lang="en-US" sz="1600" dirty="0"/>
              <a:t>Personal safety</a:t>
            </a:r>
          </a:p>
          <a:p>
            <a:pPr marL="917575" lvl="2" indent="-342900">
              <a:lnSpc>
                <a:spcPct val="100000"/>
              </a:lnSpc>
              <a:spcBef>
                <a:spcPts val="0"/>
              </a:spcBef>
              <a:buClrTx/>
              <a:buFont typeface="+mj-lt"/>
              <a:buAutoNum type="alphaLcParenR"/>
              <a:defRPr/>
            </a:pPr>
            <a:r>
              <a:rPr lang="en-US" sz="1600" dirty="0"/>
              <a:t>Personal Comfort</a:t>
            </a:r>
          </a:p>
          <a:p>
            <a:pPr marL="917575" lvl="2" indent="-342900">
              <a:lnSpc>
                <a:spcPct val="100000"/>
              </a:lnSpc>
              <a:spcBef>
                <a:spcPts val="0"/>
              </a:spcBef>
              <a:buClrTx/>
              <a:buFont typeface="+mj-lt"/>
              <a:buAutoNum type="alphaLcParenR"/>
              <a:defRPr/>
            </a:pPr>
            <a:r>
              <a:rPr lang="en-US" sz="1600" dirty="0" smtClean="0"/>
              <a:t>Behaviors and Norms</a:t>
            </a:r>
            <a:endParaRPr lang="en-US" sz="1600" dirty="0"/>
          </a:p>
          <a:p>
            <a:pPr marL="917575" lvl="2" indent="-342900">
              <a:lnSpc>
                <a:spcPct val="100000"/>
              </a:lnSpc>
              <a:spcBef>
                <a:spcPts val="0"/>
              </a:spcBef>
              <a:buClrTx/>
              <a:buFont typeface="+mj-lt"/>
              <a:buAutoNum type="alphaLcParenR"/>
              <a:defRPr/>
            </a:pPr>
            <a:endParaRPr lang="en-US" sz="1600"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2929C4E7-7B79-4668-9DAB-114CBCE15D99}" type="slidenum">
              <a:rPr lang="en-US" smtClean="0">
                <a:solidFill>
                  <a:srgbClr val="052049"/>
                </a:solidFill>
              </a:rPr>
              <a:pPr/>
              <a:t>32</a:t>
            </a:fld>
            <a:endParaRPr lang="en-US">
              <a:solidFill>
                <a:srgbClr val="052049"/>
              </a:solidFill>
            </a:endParaRPr>
          </a:p>
        </p:txBody>
      </p:sp>
      <p:sp>
        <p:nvSpPr>
          <p:cNvPr id="5" name="Title 1"/>
          <p:cNvSpPr>
            <a:spLocks noGrp="1"/>
          </p:cNvSpPr>
          <p:nvPr>
            <p:ph type="title"/>
          </p:nvPr>
        </p:nvSpPr>
        <p:spPr>
          <a:xfrm>
            <a:off x="615950" y="152400"/>
            <a:ext cx="8089900" cy="1045992"/>
          </a:xfrm>
        </p:spPr>
        <p:txBody>
          <a:bodyPr/>
          <a:lstStyle/>
          <a:p>
            <a:r>
              <a:rPr lang="en-US" dirty="0" smtClean="0"/>
              <a:t>Supporting the new occupants in Open Plan</a:t>
            </a:r>
            <a:r>
              <a:rPr lang="en-US" dirty="0"/>
              <a:t/>
            </a:r>
            <a:br>
              <a:rPr lang="en-US" dirty="0"/>
            </a:br>
            <a:endParaRPr lang="en-US" dirty="0"/>
          </a:p>
        </p:txBody>
      </p:sp>
      <p:pic>
        <p:nvPicPr>
          <p:cNvPr id="7" name="Picture 2" descr="C:\Users\jgoldsmith\AppData\Local\Microsoft\Windows\Temporary Internet Files\Content.IE5\E5O5UKF9\500px-People_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065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295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3" name="Slide Number Placeholder 2"/>
          <p:cNvSpPr>
            <a:spLocks noGrp="1"/>
          </p:cNvSpPr>
          <p:nvPr>
            <p:ph type="sldNum" sz="quarter" idx="12"/>
          </p:nvPr>
        </p:nvSpPr>
        <p:spPr/>
        <p:txBody>
          <a:bodyPr/>
          <a:lstStyle/>
          <a:p>
            <a:fld id="{7BCC8D0D-EAEC-449D-9161-023DFF90F2E2}" type="slidenum">
              <a:rPr lang="en-US" smtClean="0">
                <a:solidFill>
                  <a:srgbClr val="052049"/>
                </a:solidFill>
              </a:rPr>
              <a:pPr/>
              <a:t>33</a:t>
            </a:fld>
            <a:endParaRPr lang="en-US" dirty="0">
              <a:solidFill>
                <a:srgbClr val="052049"/>
              </a:solidFill>
            </a:endParaRPr>
          </a:p>
        </p:txBody>
      </p:sp>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10431117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Transition Ideas</a:t>
            </a:r>
            <a:endParaRPr lang="en-US" dirty="0"/>
          </a:p>
        </p:txBody>
      </p:sp>
      <p:sp>
        <p:nvSpPr>
          <p:cNvPr id="3" name="Content Placeholder 2"/>
          <p:cNvSpPr>
            <a:spLocks noGrp="1"/>
          </p:cNvSpPr>
          <p:nvPr>
            <p:ph idx="1"/>
          </p:nvPr>
        </p:nvSpPr>
        <p:spPr>
          <a:xfrm>
            <a:off x="685800" y="1514625"/>
            <a:ext cx="8325548" cy="4011502"/>
          </a:xfrm>
        </p:spPr>
        <p:txBody>
          <a:bodyPr/>
          <a:lstStyle/>
          <a:p>
            <a:r>
              <a:rPr lang="en-US" dirty="0" smtClean="0"/>
              <a:t>Welcome </a:t>
            </a:r>
            <a:r>
              <a:rPr lang="en-US" dirty="0"/>
              <a:t>packets</a:t>
            </a:r>
          </a:p>
          <a:p>
            <a:r>
              <a:rPr lang="en-US" dirty="0"/>
              <a:t>On line user </a:t>
            </a:r>
            <a:r>
              <a:rPr lang="en-US" dirty="0" smtClean="0"/>
              <a:t>guides</a:t>
            </a:r>
          </a:p>
          <a:p>
            <a:r>
              <a:rPr lang="en-US" dirty="0" smtClean="0"/>
              <a:t>Meet and Greet events prior to move in</a:t>
            </a:r>
          </a:p>
          <a:p>
            <a:r>
              <a:rPr lang="en-US" dirty="0" smtClean="0"/>
              <a:t>Shredding Parties</a:t>
            </a:r>
            <a:endParaRPr lang="en-US"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solidFill>
                  <a:srgbClr val="052049"/>
                </a:solidFill>
              </a:rPr>
              <a:pPr/>
              <a:t>34</a:t>
            </a:fld>
            <a:endParaRPr lang="en-US" dirty="0">
              <a:solidFill>
                <a:srgbClr val="052049"/>
              </a:solidFill>
            </a:endParaRPr>
          </a:p>
        </p:txBody>
      </p:sp>
    </p:spTree>
    <p:extLst>
      <p:ext uri="{BB962C8B-B14F-4D97-AF65-F5344CB8AC3E}">
        <p14:creationId xmlns:p14="http://schemas.microsoft.com/office/powerpoint/2010/main" val="324987657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089901" cy="575094"/>
          </a:xfrm>
        </p:spPr>
        <p:txBody>
          <a:bodyPr/>
          <a:lstStyle/>
          <a:p>
            <a:r>
              <a:rPr lang="en-US" dirty="0" smtClean="0"/>
              <a:t>What can you start doing now?</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solidFill>
                  <a:srgbClr val="052049"/>
                </a:solidFill>
              </a:rPr>
              <a:pPr/>
              <a:t>35</a:t>
            </a:fld>
            <a:endParaRPr lang="en-US" dirty="0">
              <a:solidFill>
                <a:srgbClr val="052049"/>
              </a:solidFill>
            </a:endParaRPr>
          </a:p>
        </p:txBody>
      </p:sp>
    </p:spTree>
    <p:extLst>
      <p:ext uri="{BB962C8B-B14F-4D97-AF65-F5344CB8AC3E}">
        <p14:creationId xmlns:p14="http://schemas.microsoft.com/office/powerpoint/2010/main" val="293206758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lots of these?</a:t>
            </a:r>
            <a:endParaRPr lang="en-US" dirty="0"/>
          </a:p>
        </p:txBody>
      </p:sp>
      <p:sp>
        <p:nvSpPr>
          <p:cNvPr id="4" name="Slide Number Placeholder 3"/>
          <p:cNvSpPr>
            <a:spLocks noGrp="1"/>
          </p:cNvSpPr>
          <p:nvPr>
            <p:ph type="sldNum" sz="quarter" idx="11"/>
          </p:nvPr>
        </p:nvSpPr>
        <p:spPr/>
        <p:txBody>
          <a:bodyPr/>
          <a:lstStyle/>
          <a:p>
            <a:fld id="{7BCC8D0D-EAEC-449D-9161-023DFF90F2E2}" type="slidenum">
              <a:rPr lang="en-US" smtClean="0">
                <a:solidFill>
                  <a:srgbClr val="052049"/>
                </a:solidFill>
              </a:rPr>
              <a:pPr/>
              <a:t>36</a:t>
            </a:fld>
            <a:endParaRPr lang="en-US" dirty="0">
              <a:solidFill>
                <a:srgbClr val="052049"/>
              </a:solidFill>
            </a:endParaRPr>
          </a:p>
        </p:txBody>
      </p:sp>
      <p:pic>
        <p:nvPicPr>
          <p:cNvPr id="2052" name="Picture 4" descr="Image result for piles of pap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1" y="990600"/>
            <a:ext cx="283648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piles of pap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57200"/>
            <a:ext cx="3857624" cy="30861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file cabine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4982" y="3276600"/>
            <a:ext cx="4813030" cy="288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55189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a:t>S</a:t>
            </a:r>
            <a:r>
              <a:rPr lang="en-US" dirty="0" smtClean="0"/>
              <a:t>tart reducing paper files now</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solidFill>
                  <a:srgbClr val="052049"/>
                </a:solidFill>
              </a:rPr>
              <a:pPr/>
              <a:t>37</a:t>
            </a:fld>
            <a:endParaRPr lang="en-US" dirty="0">
              <a:solidFill>
                <a:srgbClr val="052049"/>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3127519" cy="3743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32892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3537267" cy="1675139"/>
          </a:xfrm>
        </p:spPr>
        <p:txBody>
          <a:bodyPr/>
          <a:lstStyle/>
          <a:p>
            <a:pPr algn="r"/>
            <a:r>
              <a:rPr lang="en-US" sz="4000" dirty="0" smtClean="0"/>
              <a:t>Dispose of </a:t>
            </a:r>
            <a:r>
              <a:rPr lang="en-US" sz="4000" dirty="0"/>
              <a:t>o</a:t>
            </a:r>
            <a:r>
              <a:rPr lang="en-US" sz="4000" dirty="0" smtClean="0"/>
              <a:t>ld furniture and </a:t>
            </a:r>
            <a:r>
              <a:rPr lang="en-US" sz="4000" dirty="0"/>
              <a:t>e</a:t>
            </a:r>
            <a:r>
              <a:rPr lang="en-US" sz="4000" dirty="0" smtClean="0"/>
              <a:t>quipment</a:t>
            </a:r>
            <a:endParaRPr lang="en-US" sz="4000" dirty="0"/>
          </a:p>
        </p:txBody>
      </p:sp>
      <p:sp>
        <p:nvSpPr>
          <p:cNvPr id="4" name="Slide Number Placeholder 3"/>
          <p:cNvSpPr>
            <a:spLocks noGrp="1"/>
          </p:cNvSpPr>
          <p:nvPr>
            <p:ph type="sldNum" sz="quarter" idx="4"/>
          </p:nvPr>
        </p:nvSpPr>
        <p:spPr/>
        <p:txBody>
          <a:bodyPr/>
          <a:lstStyle/>
          <a:p>
            <a:fld id="{7BCC8D0D-EAEC-449D-9161-023DFF90F2E2}" type="slidenum">
              <a:rPr lang="en-US" smtClean="0">
                <a:solidFill>
                  <a:srgbClr val="052049"/>
                </a:solidFill>
              </a:rPr>
              <a:pPr/>
              <a:t>38</a:t>
            </a:fld>
            <a:endParaRPr lang="en-US" dirty="0">
              <a:solidFill>
                <a:srgbClr val="052049"/>
              </a:solidFill>
            </a:endParaRPr>
          </a:p>
        </p:txBody>
      </p:sp>
      <p:pic>
        <p:nvPicPr>
          <p:cNvPr id="1030" name="Picture 6" descr="Image result for old furniture and equi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18514"/>
            <a:ext cx="3329581" cy="25008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5975866"/>
            <a:ext cx="8762999" cy="313932"/>
          </a:xfrm>
          <a:prstGeom prst="rect">
            <a:avLst/>
          </a:prstGeom>
        </p:spPr>
        <p:txBody>
          <a:bodyPr wrap="square">
            <a:spAutoFit/>
          </a:bodyPr>
          <a:lstStyle/>
          <a:p>
            <a:pPr marL="515937" lvl="2" algn="r">
              <a:lnSpc>
                <a:spcPct val="90000"/>
              </a:lnSpc>
              <a:spcBef>
                <a:spcPts val="1400"/>
              </a:spcBef>
              <a:buClr>
                <a:srgbClr val="052049"/>
              </a:buClr>
            </a:pPr>
            <a:r>
              <a:rPr lang="en-US" sz="1600" dirty="0" smtClean="0">
                <a:solidFill>
                  <a:srgbClr val="052049"/>
                </a:solidFill>
                <a:latin typeface="Arial"/>
                <a:hlinkClick r:id="rId4"/>
              </a:rPr>
              <a:t>http</a:t>
            </a:r>
            <a:r>
              <a:rPr lang="en-US" sz="1600" dirty="0">
                <a:solidFill>
                  <a:srgbClr val="052049"/>
                </a:solidFill>
                <a:latin typeface="Arial"/>
                <a:hlinkClick r:id="rId4"/>
              </a:rPr>
              <a:t>://campuslifeservices.ucsf.edu/facilities/services/recycling_waste_reduction</a:t>
            </a:r>
            <a:endParaRPr lang="en-US" sz="1600" dirty="0">
              <a:solidFill>
                <a:srgbClr val="052049"/>
              </a:solidFill>
              <a:latin typeface="Arial"/>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22271"/>
          <a:stretch/>
        </p:blipFill>
        <p:spPr>
          <a:xfrm>
            <a:off x="2269991" y="3429000"/>
            <a:ext cx="4706419" cy="2362200"/>
          </a:xfrm>
          <a:prstGeom prst="rect">
            <a:avLst/>
          </a:prstGeom>
        </p:spPr>
      </p:pic>
      <p:sp>
        <p:nvSpPr>
          <p:cNvPr id="7" name="Rectangle 6"/>
          <p:cNvSpPr/>
          <p:nvPr/>
        </p:nvSpPr>
        <p:spPr>
          <a:xfrm>
            <a:off x="762000" y="3087368"/>
            <a:ext cx="6553200" cy="383182"/>
          </a:xfrm>
          <a:prstGeom prst="rect">
            <a:avLst/>
          </a:prstGeom>
        </p:spPr>
        <p:txBody>
          <a:bodyPr wrap="square">
            <a:spAutoFit/>
          </a:bodyPr>
          <a:lstStyle/>
          <a:p>
            <a:pPr marL="515937" lvl="2" algn="r">
              <a:lnSpc>
                <a:spcPct val="90000"/>
              </a:lnSpc>
              <a:spcBef>
                <a:spcPts val="1400"/>
              </a:spcBef>
              <a:buClr>
                <a:srgbClr val="052049"/>
              </a:buClr>
            </a:pPr>
            <a:r>
              <a:rPr lang="en-US" sz="2100" b="1" i="1" dirty="0" smtClean="0">
                <a:solidFill>
                  <a:srgbClr val="052049"/>
                </a:solidFill>
                <a:latin typeface="Arial"/>
              </a:rPr>
              <a:t>FREE</a:t>
            </a:r>
            <a:r>
              <a:rPr lang="en-US" sz="2100" i="1" dirty="0" smtClean="0">
                <a:solidFill>
                  <a:srgbClr val="052049"/>
                </a:solidFill>
                <a:latin typeface="Arial"/>
              </a:rPr>
              <a:t> bulky </a:t>
            </a:r>
            <a:r>
              <a:rPr lang="en-US" sz="2100" i="1" dirty="0">
                <a:solidFill>
                  <a:srgbClr val="052049"/>
                </a:solidFill>
                <a:latin typeface="Arial"/>
              </a:rPr>
              <a:t>item </a:t>
            </a:r>
            <a:r>
              <a:rPr lang="en-US" sz="2100" i="1" dirty="0" smtClean="0">
                <a:solidFill>
                  <a:srgbClr val="052049"/>
                </a:solidFill>
                <a:latin typeface="Arial"/>
              </a:rPr>
              <a:t>and e-waste collection days!</a:t>
            </a:r>
          </a:p>
        </p:txBody>
      </p:sp>
    </p:spTree>
    <p:extLst>
      <p:ext uri="{BB962C8B-B14F-4D97-AF65-F5344CB8AC3E}">
        <p14:creationId xmlns:p14="http://schemas.microsoft.com/office/powerpoint/2010/main" val="334441969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Next Steps</a:t>
            </a:r>
            <a:endParaRPr lang="en-US" dirty="0"/>
          </a:p>
        </p:txBody>
      </p:sp>
      <p:sp>
        <p:nvSpPr>
          <p:cNvPr id="3" name="Content Placeholder 2"/>
          <p:cNvSpPr>
            <a:spLocks noGrp="1"/>
          </p:cNvSpPr>
          <p:nvPr>
            <p:ph idx="1"/>
          </p:nvPr>
        </p:nvSpPr>
        <p:spPr>
          <a:xfrm>
            <a:off x="609600" y="1447800"/>
            <a:ext cx="8325548" cy="4011502"/>
          </a:xfrm>
        </p:spPr>
        <p:txBody>
          <a:bodyPr/>
          <a:lstStyle/>
          <a:p>
            <a:r>
              <a:rPr lang="en-US" dirty="0" smtClean="0"/>
              <a:t>Present to sponsors</a:t>
            </a:r>
          </a:p>
          <a:p>
            <a:r>
              <a:rPr lang="en-US" dirty="0" smtClean="0"/>
              <a:t>We will be in touch with more information about</a:t>
            </a:r>
          </a:p>
          <a:p>
            <a:pPr lvl="1"/>
            <a:r>
              <a:rPr lang="en-US" dirty="0"/>
              <a:t>Next Get Together for Change Agents</a:t>
            </a:r>
          </a:p>
          <a:p>
            <a:pPr lvl="1"/>
            <a:r>
              <a:rPr lang="en-US" dirty="0" smtClean="0"/>
              <a:t>Record Retention</a:t>
            </a:r>
          </a:p>
          <a:p>
            <a:pPr lvl="1"/>
            <a:r>
              <a:rPr lang="en-US" dirty="0" smtClean="0"/>
              <a:t>Guidelines on how to assign workstations and offices</a:t>
            </a:r>
          </a:p>
        </p:txBody>
      </p:sp>
      <p:sp>
        <p:nvSpPr>
          <p:cNvPr id="4" name="Slide Number Placeholder 3"/>
          <p:cNvSpPr>
            <a:spLocks noGrp="1"/>
          </p:cNvSpPr>
          <p:nvPr>
            <p:ph type="sldNum" sz="quarter" idx="4"/>
          </p:nvPr>
        </p:nvSpPr>
        <p:spPr/>
        <p:txBody>
          <a:bodyPr/>
          <a:lstStyle/>
          <a:p>
            <a:fld id="{7BCC8D0D-EAEC-449D-9161-023DFF90F2E2}" type="slidenum">
              <a:rPr lang="en-US" smtClean="0">
                <a:solidFill>
                  <a:srgbClr val="052049"/>
                </a:solidFill>
              </a:rPr>
              <a:pPr/>
              <a:t>39</a:t>
            </a:fld>
            <a:endParaRPr lang="en-US" dirty="0">
              <a:solidFill>
                <a:srgbClr val="052049"/>
              </a:solidFill>
            </a:endParaRPr>
          </a:p>
        </p:txBody>
      </p:sp>
    </p:spTree>
    <p:extLst>
      <p:ext uri="{BB962C8B-B14F-4D97-AF65-F5344CB8AC3E}">
        <p14:creationId xmlns:p14="http://schemas.microsoft.com/office/powerpoint/2010/main" val="210272251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Update on Block 33</a:t>
            </a:r>
            <a:endParaRPr lang="en-US" dirty="0"/>
          </a:p>
        </p:txBody>
      </p:sp>
      <p:sp>
        <p:nvSpPr>
          <p:cNvPr id="3" name="Content Placeholder 2"/>
          <p:cNvSpPr>
            <a:spLocks noGrp="1"/>
          </p:cNvSpPr>
          <p:nvPr>
            <p:ph idx="1"/>
          </p:nvPr>
        </p:nvSpPr>
        <p:spPr/>
        <p:txBody>
          <a:bodyPr/>
          <a:lstStyle/>
          <a:p>
            <a:r>
              <a:rPr lang="en-US" dirty="0" smtClean="0"/>
              <a:t>Design Build Contract awarded to </a:t>
            </a:r>
            <a:r>
              <a:rPr lang="en-US" dirty="0" err="1" smtClean="0"/>
              <a:t>Webcor</a:t>
            </a:r>
            <a:r>
              <a:rPr lang="en-US" dirty="0" smtClean="0"/>
              <a:t> Builders/Smith Group Architects</a:t>
            </a:r>
          </a:p>
          <a:p>
            <a:r>
              <a:rPr lang="en-US" dirty="0" smtClean="0"/>
              <a:t>Currently in the Design Phase</a:t>
            </a:r>
          </a:p>
          <a:p>
            <a:r>
              <a:rPr lang="en-US" dirty="0" smtClean="0"/>
              <a:t>Breaking ground in June 2017</a:t>
            </a:r>
          </a:p>
          <a:p>
            <a:r>
              <a:rPr lang="en-US" dirty="0" smtClean="0"/>
              <a:t>Construction complete Summer 2019</a:t>
            </a:r>
          </a:p>
          <a:p>
            <a:pPr marL="0" indent="0">
              <a:buNone/>
            </a:pPr>
            <a:r>
              <a:rPr lang="en-US" dirty="0" smtClean="0"/>
              <a:t>Building Info:</a:t>
            </a:r>
          </a:p>
          <a:p>
            <a:r>
              <a:rPr lang="en-US" dirty="0" smtClean="0"/>
              <a:t>342,000 GSF</a:t>
            </a:r>
          </a:p>
          <a:p>
            <a:r>
              <a:rPr lang="en-US" dirty="0" smtClean="0"/>
              <a:t>Academic Tower is 12 Floors</a:t>
            </a:r>
          </a:p>
          <a:p>
            <a:r>
              <a:rPr lang="en-US" dirty="0" smtClean="0"/>
              <a:t>Typical Academic Tower Floor Plan is 20,000 GSF</a:t>
            </a:r>
          </a:p>
          <a:p>
            <a:r>
              <a:rPr lang="en-US" dirty="0" smtClean="0"/>
              <a:t>135~ seats on a typical floor (6-12); 35~ offices/100~ workstations</a:t>
            </a:r>
            <a:endParaRPr lang="en-US" dirty="0"/>
          </a:p>
        </p:txBody>
      </p:sp>
      <p:sp>
        <p:nvSpPr>
          <p:cNvPr id="5" name="Footer Placeholder 4"/>
          <p:cNvSpPr>
            <a:spLocks noGrp="1"/>
          </p:cNvSpPr>
          <p:nvPr>
            <p:ph type="ftr" sz="quarter" idx="3"/>
          </p:nvPr>
        </p:nvSpPr>
        <p:spPr/>
        <p:txBody>
          <a:bodyPr/>
          <a:lstStyle/>
          <a:p>
            <a:r>
              <a:rPr lang="en-US" dirty="0" smtClean="0">
                <a:solidFill>
                  <a:srgbClr val="052049"/>
                </a:solidFill>
              </a:rPr>
              <a:t>Open Plan Workspace Change Management</a:t>
            </a:r>
            <a:endParaRPr lang="en-US" dirty="0">
              <a:solidFill>
                <a:srgbClr val="052049"/>
              </a:solidFill>
            </a:endParaRPr>
          </a:p>
        </p:txBody>
      </p:sp>
      <p:sp>
        <p:nvSpPr>
          <p:cNvPr id="6" name="Slide Number Placeholder 5"/>
          <p:cNvSpPr>
            <a:spLocks noGrp="1"/>
          </p:cNvSpPr>
          <p:nvPr>
            <p:ph type="sldNum" sz="quarter" idx="4"/>
          </p:nvPr>
        </p:nvSpPr>
        <p:spPr/>
        <p:txBody>
          <a:bodyPr/>
          <a:lstStyle/>
          <a:p>
            <a:fld id="{7BCC8D0D-EAEC-449D-9161-023DFF90F2E2}" type="slidenum">
              <a:rPr lang="en-US" smtClean="0">
                <a:solidFill>
                  <a:srgbClr val="052049"/>
                </a:solidFill>
              </a:rPr>
              <a:pPr/>
              <a:t>4</a:t>
            </a:fld>
            <a:endParaRPr lang="en-US" dirty="0">
              <a:solidFill>
                <a:srgbClr val="052049"/>
              </a:solidFill>
            </a:endParaRPr>
          </a:p>
        </p:txBody>
      </p:sp>
    </p:spTree>
    <p:extLst>
      <p:ext uri="{BB962C8B-B14F-4D97-AF65-F5344CB8AC3E}">
        <p14:creationId xmlns:p14="http://schemas.microsoft.com/office/powerpoint/2010/main" val="289979223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7BCC8D0D-EAEC-449D-9161-023DFF90F2E2}" type="slidenum">
              <a:rPr lang="en-US" smtClean="0">
                <a:solidFill>
                  <a:srgbClr val="052049"/>
                </a:solidFill>
              </a:rPr>
              <a:pPr/>
              <a:t>40</a:t>
            </a:fld>
            <a:endParaRPr lang="en-US" dirty="0">
              <a:solidFill>
                <a:srgbClr val="052049"/>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500188"/>
            <a:ext cx="476250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73142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8089900" cy="575094"/>
          </a:xfrm>
        </p:spPr>
        <p:txBody>
          <a:bodyPr/>
          <a:lstStyle/>
          <a:p>
            <a:r>
              <a:rPr lang="en-US" dirty="0" smtClean="0"/>
              <a:t>What is Open Plan?</a:t>
            </a:r>
            <a:endParaRPr lang="en-US" dirty="0"/>
          </a:p>
        </p:txBody>
      </p:sp>
      <p:sp>
        <p:nvSpPr>
          <p:cNvPr id="3" name="Slide Number Placeholder 2"/>
          <p:cNvSpPr>
            <a:spLocks noGrp="1"/>
          </p:cNvSpPr>
          <p:nvPr>
            <p:ph type="sldNum" sz="quarter" idx="11"/>
          </p:nvPr>
        </p:nvSpPr>
        <p:spPr/>
        <p:txBody>
          <a:bodyPr/>
          <a:lstStyle/>
          <a:p>
            <a:fld id="{12EDD7DC-FB13-436F-BBC7-A777F5DFFE1C}" type="slidenum">
              <a:rPr lang="en-US" smtClean="0">
                <a:solidFill>
                  <a:srgbClr val="052049"/>
                </a:solidFill>
              </a:rPr>
              <a:pPr/>
              <a:t>5</a:t>
            </a:fld>
            <a:endParaRPr lang="en-US" dirty="0">
              <a:solidFill>
                <a:srgbClr val="052049"/>
              </a:solidFill>
            </a:endParaRPr>
          </a:p>
        </p:txBody>
      </p:sp>
    </p:spTree>
    <p:extLst>
      <p:ext uri="{BB962C8B-B14F-4D97-AF65-F5344CB8AC3E}">
        <p14:creationId xmlns:p14="http://schemas.microsoft.com/office/powerpoint/2010/main" val="1914459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89901" cy="575094"/>
          </a:xfrm>
        </p:spPr>
        <p:txBody>
          <a:bodyPr/>
          <a:lstStyle/>
          <a:p>
            <a:r>
              <a:rPr lang="en-US" dirty="0" smtClean="0"/>
              <a:t>Traditional Office Environment</a:t>
            </a:r>
            <a:endParaRPr lang="en-US" dirty="0"/>
          </a:p>
        </p:txBody>
      </p:sp>
      <p:sp>
        <p:nvSpPr>
          <p:cNvPr id="3" name="Content Placeholder 2"/>
          <p:cNvSpPr>
            <a:spLocks noGrp="1"/>
          </p:cNvSpPr>
          <p:nvPr>
            <p:ph idx="1"/>
          </p:nvPr>
        </p:nvSpPr>
        <p:spPr>
          <a:xfrm>
            <a:off x="381000" y="1524000"/>
            <a:ext cx="8610600" cy="2438400"/>
          </a:xfrm>
        </p:spPr>
        <p:txBody>
          <a:bodyPr/>
          <a:lstStyle/>
          <a:p>
            <a:r>
              <a:rPr lang="en-US" sz="2400" dirty="0" smtClean="0"/>
              <a:t>Each suite is a ‘world unto itself’</a:t>
            </a:r>
          </a:p>
          <a:p>
            <a:r>
              <a:rPr lang="en-US" sz="2400" dirty="0" smtClean="0"/>
              <a:t>Operational costs are managed at the suite occupant level</a:t>
            </a:r>
          </a:p>
          <a:p>
            <a:r>
              <a:rPr lang="en-US" sz="2400" dirty="0" smtClean="0"/>
              <a:t>A large hallway allows occupants and visitors to circulate in and out without impact to neighboring suites. </a:t>
            </a:r>
            <a:endParaRPr lang="en-US" sz="2400" dirty="0"/>
          </a:p>
          <a:p>
            <a:r>
              <a:rPr lang="en-US" sz="2400" dirty="0" smtClean="0"/>
              <a:t>The high cost of construction limits the institution’s ability to ‘right-size’ space assignments and to continuously adjust these assignments to meet each unit’s changing space needs.</a:t>
            </a:r>
          </a:p>
          <a:p>
            <a:endParaRPr lang="en-US" sz="1600" dirty="0"/>
          </a:p>
        </p:txBody>
      </p:sp>
      <p:sp>
        <p:nvSpPr>
          <p:cNvPr id="7" name="Slide Number Placeholder 6"/>
          <p:cNvSpPr>
            <a:spLocks noGrp="1"/>
          </p:cNvSpPr>
          <p:nvPr>
            <p:ph type="sldNum" sz="quarter" idx="4"/>
          </p:nvPr>
        </p:nvSpPr>
        <p:spPr/>
        <p:txBody>
          <a:bodyPr/>
          <a:lstStyle/>
          <a:p>
            <a:fld id="{7BCC8D0D-EAEC-449D-9161-023DFF90F2E2}" type="slidenum">
              <a:rPr lang="en-US" smtClean="0">
                <a:solidFill>
                  <a:srgbClr val="052049"/>
                </a:solidFill>
              </a:rPr>
              <a:pPr/>
              <a:t>6</a:t>
            </a:fld>
            <a:endParaRPr lang="en-US" dirty="0">
              <a:solidFill>
                <a:srgbClr val="052049"/>
              </a:solidFill>
            </a:endParaRPr>
          </a:p>
        </p:txBody>
      </p:sp>
    </p:spTree>
    <p:extLst>
      <p:ext uri="{BB962C8B-B14F-4D97-AF65-F5344CB8AC3E}">
        <p14:creationId xmlns:p14="http://schemas.microsoft.com/office/powerpoint/2010/main" val="18661621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941" y="4640986"/>
            <a:ext cx="8621157" cy="1317361"/>
          </a:xfrm>
        </p:spPr>
        <p:txBody>
          <a:bodyPr/>
          <a:lstStyle/>
          <a:p>
            <a:endParaRPr lang="en-US" sz="1400" dirty="0" smtClean="0"/>
          </a:p>
        </p:txBody>
      </p:sp>
      <p:sp>
        <p:nvSpPr>
          <p:cNvPr id="7" name="Slide Number Placeholder 6"/>
          <p:cNvSpPr>
            <a:spLocks noGrp="1"/>
          </p:cNvSpPr>
          <p:nvPr>
            <p:ph type="sldNum" sz="quarter" idx="4"/>
          </p:nvPr>
        </p:nvSpPr>
        <p:spPr/>
        <p:txBody>
          <a:bodyPr/>
          <a:lstStyle/>
          <a:p>
            <a:fld id="{7BCC8D0D-EAEC-449D-9161-023DFF90F2E2}" type="slidenum">
              <a:rPr lang="en-US" smtClean="0">
                <a:solidFill>
                  <a:srgbClr val="052049"/>
                </a:solidFill>
              </a:rPr>
              <a:pPr/>
              <a:t>7</a:t>
            </a:fld>
            <a:endParaRPr lang="en-US" dirty="0">
              <a:solidFill>
                <a:srgbClr val="052049"/>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667000"/>
            <a:ext cx="8555921" cy="3960889"/>
          </a:xfrm>
          <a:prstGeom prst="rect">
            <a:avLst/>
          </a:prstGeom>
        </p:spPr>
      </p:pic>
      <p:sp>
        <p:nvSpPr>
          <p:cNvPr id="2" name="Title 1"/>
          <p:cNvSpPr>
            <a:spLocks noGrp="1"/>
          </p:cNvSpPr>
          <p:nvPr>
            <p:ph type="title"/>
          </p:nvPr>
        </p:nvSpPr>
        <p:spPr>
          <a:xfrm>
            <a:off x="779198" y="263913"/>
            <a:ext cx="8089901" cy="521425"/>
          </a:xfrm>
        </p:spPr>
        <p:txBody>
          <a:bodyPr/>
          <a:lstStyle/>
          <a:p>
            <a:r>
              <a:rPr lang="en-US" sz="3200" dirty="0" smtClean="0"/>
              <a:t>Open Plan Workspace  </a:t>
            </a:r>
            <a:endParaRPr lang="en-US" sz="3200" dirty="0"/>
          </a:p>
        </p:txBody>
      </p:sp>
      <p:sp>
        <p:nvSpPr>
          <p:cNvPr id="4" name="Rectangle 3"/>
          <p:cNvSpPr/>
          <p:nvPr/>
        </p:nvSpPr>
        <p:spPr>
          <a:xfrm>
            <a:off x="351276" y="764738"/>
            <a:ext cx="8517821" cy="1477328"/>
          </a:xfrm>
          <a:prstGeom prst="rect">
            <a:avLst/>
          </a:prstGeom>
        </p:spPr>
        <p:txBody>
          <a:bodyPr wrap="square">
            <a:spAutoFit/>
          </a:bodyPr>
          <a:lstStyle/>
          <a:p>
            <a:pPr marL="285750" indent="-285750">
              <a:buFont typeface="Arial" panose="020B0604020202020204" pitchFamily="34" charset="0"/>
              <a:buChar char="•"/>
            </a:pPr>
            <a:r>
              <a:rPr lang="en-US" dirty="0">
                <a:latin typeface="+mj-lt"/>
              </a:rPr>
              <a:t>Public hallway has been eliminated; building floor becomes one large shared suite with an array of seating types and amenities.</a:t>
            </a:r>
          </a:p>
          <a:p>
            <a:pPr marL="285750" indent="-285750">
              <a:buFont typeface="Arial" panose="020B0604020202020204" pitchFamily="34" charset="0"/>
              <a:buChar char="•"/>
            </a:pPr>
            <a:r>
              <a:rPr lang="en-US" dirty="0">
                <a:latin typeface="+mj-lt"/>
              </a:rPr>
              <a:t>Operational costs are </a:t>
            </a:r>
            <a:r>
              <a:rPr lang="en-US" dirty="0" smtClean="0">
                <a:latin typeface="+mj-lt"/>
              </a:rPr>
              <a:t>typically shared amongst occupant groups. Successful </a:t>
            </a:r>
            <a:r>
              <a:rPr lang="en-US" dirty="0">
                <a:latin typeface="+mj-lt"/>
              </a:rPr>
              <a:t>cross-unit cohabitation necessitates more coordination.</a:t>
            </a:r>
          </a:p>
          <a:p>
            <a:pPr marL="285750" indent="-285750">
              <a:buFont typeface="Arial" panose="020B0604020202020204" pitchFamily="34" charset="0"/>
              <a:buChar char="•"/>
            </a:pPr>
            <a:r>
              <a:rPr lang="en-US" dirty="0">
                <a:latin typeface="+mj-lt"/>
              </a:rPr>
              <a:t>‘Right-sizing’ and adjustment of space assignment is enabled by fluid layout. </a:t>
            </a:r>
          </a:p>
        </p:txBody>
      </p:sp>
    </p:spTree>
    <p:extLst>
      <p:ext uri="{BB962C8B-B14F-4D97-AF65-F5344CB8AC3E}">
        <p14:creationId xmlns:p14="http://schemas.microsoft.com/office/powerpoint/2010/main" val="2310851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03" y="637507"/>
            <a:ext cx="8089901" cy="575094"/>
          </a:xfrm>
        </p:spPr>
        <p:txBody>
          <a:bodyPr/>
          <a:lstStyle/>
          <a:p>
            <a:pPr algn="ctr"/>
            <a:r>
              <a:rPr lang="en-US" dirty="0" smtClean="0"/>
              <a:t>Components of Open Plan Workspace </a:t>
            </a:r>
            <a:endParaRPr lang="en-US" dirty="0">
              <a:solidFill>
                <a:srgbClr val="FF0000"/>
              </a:solidFill>
            </a:endParaRPr>
          </a:p>
        </p:txBody>
      </p:sp>
      <p:sp>
        <p:nvSpPr>
          <p:cNvPr id="5" name="Footer Placeholder 4"/>
          <p:cNvSpPr>
            <a:spLocks noGrp="1"/>
          </p:cNvSpPr>
          <p:nvPr>
            <p:ph type="ftr" sz="quarter" idx="3"/>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6" name="Slide Number Placeholder 5"/>
          <p:cNvSpPr>
            <a:spLocks noGrp="1"/>
          </p:cNvSpPr>
          <p:nvPr>
            <p:ph type="sldNum" sz="quarter" idx="4"/>
          </p:nvPr>
        </p:nvSpPr>
        <p:spPr/>
        <p:txBody>
          <a:bodyPr/>
          <a:lstStyle/>
          <a:p>
            <a:fld id="{7BCC8D0D-EAEC-449D-9161-023DFF90F2E2}" type="slidenum">
              <a:rPr lang="en-US" smtClean="0">
                <a:solidFill>
                  <a:srgbClr val="052049"/>
                </a:solidFill>
              </a:rPr>
              <a:pPr/>
              <a:t>8</a:t>
            </a:fld>
            <a:endParaRPr lang="en-US" dirty="0">
              <a:solidFill>
                <a:srgbClr val="052049"/>
              </a:solidFill>
            </a:endParaRPr>
          </a:p>
        </p:txBody>
      </p:sp>
      <p:grpSp>
        <p:nvGrpSpPr>
          <p:cNvPr id="21" name="Group 20"/>
          <p:cNvGrpSpPr/>
          <p:nvPr/>
        </p:nvGrpSpPr>
        <p:grpSpPr>
          <a:xfrm>
            <a:off x="502083" y="1683592"/>
            <a:ext cx="8156999" cy="2800374"/>
            <a:chOff x="-125733" y="405122"/>
            <a:chExt cx="9477664" cy="3253771"/>
          </a:xfrm>
        </p:grpSpPr>
        <p:pic>
          <p:nvPicPr>
            <p:cNvPr id="8" name="Picture 7" descr="DIAGRAMS- FOCUS.jpg"/>
            <p:cNvPicPr>
              <a:picLocks noChangeAspect="1"/>
            </p:cNvPicPr>
            <p:nvPr/>
          </p:nvPicPr>
          <p:blipFill rotWithShape="1">
            <a:blip r:embed="rId3" cstate="print"/>
            <a:srcRect l="42625" t="16799" r="42097" b="41601"/>
            <a:stretch/>
          </p:blipFill>
          <p:spPr>
            <a:xfrm>
              <a:off x="2512582" y="405122"/>
              <a:ext cx="1033914" cy="1741255"/>
            </a:xfrm>
            <a:prstGeom prst="rect">
              <a:avLst/>
            </a:prstGeom>
          </p:spPr>
        </p:pic>
        <p:pic>
          <p:nvPicPr>
            <p:cNvPr id="9" name="Picture 8" descr="DIAGRAMS- HUDDLE.jpg"/>
            <p:cNvPicPr>
              <a:picLocks noChangeAspect="1"/>
            </p:cNvPicPr>
            <p:nvPr/>
          </p:nvPicPr>
          <p:blipFill rotWithShape="1">
            <a:blip r:embed="rId4" cstate="print"/>
            <a:srcRect l="67255" t="16789" r="6912" b="40263"/>
            <a:stretch/>
          </p:blipFill>
          <p:spPr>
            <a:xfrm>
              <a:off x="3911212" y="405122"/>
              <a:ext cx="1748253" cy="179742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398069" y="-14027"/>
              <a:ext cx="2475431" cy="3432293"/>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t="50507" r="72805"/>
            <a:stretch/>
          </p:blipFill>
          <p:spPr>
            <a:xfrm rot="16200000">
              <a:off x="1187138" y="1132640"/>
              <a:ext cx="857762" cy="1080174"/>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t="8859" r="72418" b="50881"/>
            <a:stretch/>
          </p:blipFill>
          <p:spPr>
            <a:xfrm rot="16200000">
              <a:off x="-121386" y="1246995"/>
              <a:ext cx="869958" cy="878645"/>
            </a:xfrm>
            <a:prstGeom prst="rect">
              <a:avLst/>
            </a:prstGeom>
          </p:spPr>
        </p:pic>
        <p:sp>
          <p:nvSpPr>
            <p:cNvPr id="13" name="Rectangle 12"/>
            <p:cNvSpPr/>
            <p:nvPr/>
          </p:nvSpPr>
          <p:spPr>
            <a:xfrm>
              <a:off x="1318343" y="2078972"/>
              <a:ext cx="634705" cy="112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5733" y="2026682"/>
              <a:ext cx="906643" cy="175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5313" y="1672728"/>
              <a:ext cx="255864" cy="620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97256" y="2173945"/>
              <a:ext cx="1293945" cy="892552"/>
            </a:xfrm>
            <a:prstGeom prst="rect">
              <a:avLst/>
            </a:prstGeom>
            <a:noFill/>
          </p:spPr>
          <p:txBody>
            <a:bodyPr wrap="none" lIns="91440" tIns="45720" rIns="91440" bIns="45720">
              <a:spAutoFit/>
            </a:bodyPr>
            <a:lstStyle/>
            <a:p>
              <a:pPr algn="ctr"/>
              <a:r>
                <a:rPr lang="en-US" sz="1600" dirty="0" smtClean="0">
                  <a:ln w="0"/>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FOCUS ROOM /</a:t>
              </a:r>
            </a:p>
            <a:p>
              <a:pPr algn="ctr"/>
              <a:r>
                <a:rPr lang="en-US" sz="1600" dirty="0" smtClean="0">
                  <a:ln w="0"/>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PRIVATE OFFICE</a:t>
              </a:r>
            </a:p>
            <a:p>
              <a:pPr algn="ctr"/>
              <a:endParaRPr lang="en-US" sz="2000" dirty="0">
                <a:ln w="0"/>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endParaRPr>
            </a:p>
          </p:txBody>
        </p:sp>
        <p:sp>
          <p:nvSpPr>
            <p:cNvPr id="17" name="Rectangle 16"/>
            <p:cNvSpPr/>
            <p:nvPr/>
          </p:nvSpPr>
          <p:spPr>
            <a:xfrm>
              <a:off x="-26701" y="2182134"/>
              <a:ext cx="631902" cy="584774"/>
            </a:xfrm>
            <a:prstGeom prst="rect">
              <a:avLst/>
            </a:prstGeom>
            <a:noFill/>
          </p:spPr>
          <p:txBody>
            <a:bodyPr wrap="none" lIns="91440" tIns="45720" rIns="91440" bIns="45720">
              <a:spAutoFit/>
            </a:bodyPr>
            <a:lstStyle/>
            <a:p>
              <a:pPr algn="ctr"/>
              <a:r>
                <a:rPr lang="en-US" sz="1600" dirty="0" smtClean="0">
                  <a:ln w="0"/>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HOTEL</a:t>
              </a:r>
            </a:p>
            <a:p>
              <a:pPr algn="ctr"/>
              <a:endParaRPr lang="en-US" sz="1600" dirty="0" smtClean="0">
                <a:ln w="0"/>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endParaRPr>
            </a:p>
          </p:txBody>
        </p:sp>
        <p:sp>
          <p:nvSpPr>
            <p:cNvPr id="18" name="Rectangle 17"/>
            <p:cNvSpPr/>
            <p:nvPr/>
          </p:nvSpPr>
          <p:spPr>
            <a:xfrm>
              <a:off x="984822" y="2185347"/>
              <a:ext cx="1181734" cy="338554"/>
            </a:xfrm>
            <a:prstGeom prst="rect">
              <a:avLst/>
            </a:prstGeom>
            <a:noFill/>
          </p:spPr>
          <p:txBody>
            <a:bodyPr wrap="none" lIns="91440" tIns="45720" rIns="91440" bIns="45720">
              <a:spAutoFit/>
            </a:bodyPr>
            <a:lstStyle/>
            <a:p>
              <a:pPr algn="ctr"/>
              <a:r>
                <a:rPr lang="en-US" sz="1600" dirty="0" smtClean="0">
                  <a:ln w="0"/>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WORKSTATION</a:t>
              </a:r>
            </a:p>
          </p:txBody>
        </p:sp>
        <p:sp>
          <p:nvSpPr>
            <p:cNvPr id="19" name="Rectangle 18"/>
            <p:cNvSpPr/>
            <p:nvPr/>
          </p:nvSpPr>
          <p:spPr>
            <a:xfrm>
              <a:off x="4187258" y="2230115"/>
              <a:ext cx="1196161" cy="646331"/>
            </a:xfrm>
            <a:prstGeom prst="rect">
              <a:avLst/>
            </a:prstGeom>
            <a:noFill/>
          </p:spPr>
          <p:txBody>
            <a:bodyPr wrap="none" lIns="91440" tIns="45720" rIns="91440" bIns="45720">
              <a:spAutoFit/>
            </a:bodyPr>
            <a:lstStyle/>
            <a:p>
              <a:pPr algn="ctr"/>
              <a:r>
                <a:rPr lang="en-US" sz="1600" dirty="0" smtClean="0">
                  <a:ln w="0"/>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HUDDLE ROOM</a:t>
              </a:r>
            </a:p>
            <a:p>
              <a:pPr algn="ctr"/>
              <a:endParaRPr lang="en-US" sz="2000" dirty="0">
                <a:ln w="0"/>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endParaRPr>
            </a:p>
          </p:txBody>
        </p:sp>
        <p:sp>
          <p:nvSpPr>
            <p:cNvPr id="20" name="Rectangle 19"/>
            <p:cNvSpPr/>
            <p:nvPr/>
          </p:nvSpPr>
          <p:spPr>
            <a:xfrm>
              <a:off x="6844542" y="3012562"/>
              <a:ext cx="1582487" cy="646331"/>
            </a:xfrm>
            <a:prstGeom prst="rect">
              <a:avLst/>
            </a:prstGeom>
            <a:noFill/>
          </p:spPr>
          <p:txBody>
            <a:bodyPr wrap="none" lIns="91440" tIns="45720" rIns="91440" bIns="45720">
              <a:spAutoFit/>
            </a:bodyPr>
            <a:lstStyle/>
            <a:p>
              <a:pPr algn="ctr"/>
              <a:r>
                <a:rPr lang="en-US" sz="1600" dirty="0" smtClean="0">
                  <a:ln w="0"/>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CONFERENCE ROOM</a:t>
              </a:r>
            </a:p>
            <a:p>
              <a:pPr algn="ctr"/>
              <a:endParaRPr lang="en-US" sz="2000" dirty="0">
                <a:ln w="0"/>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endParaRPr>
            </a:p>
          </p:txBody>
        </p:sp>
      </p:grpSp>
      <p:sp>
        <p:nvSpPr>
          <p:cNvPr id="23" name="Rectangle 22"/>
          <p:cNvSpPr/>
          <p:nvPr/>
        </p:nvSpPr>
        <p:spPr>
          <a:xfrm>
            <a:off x="7182072" y="2590800"/>
            <a:ext cx="895128" cy="96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49583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89901" cy="2446824"/>
          </a:xfrm>
        </p:spPr>
        <p:txBody>
          <a:bodyPr/>
          <a:lstStyle/>
          <a:p>
            <a:r>
              <a:rPr lang="en-US" dirty="0" smtClean="0"/>
              <a:t>Lessons Learned </a:t>
            </a:r>
            <a:r>
              <a:rPr lang="en-US" dirty="0"/>
              <a:t>S</a:t>
            </a:r>
            <a:r>
              <a:rPr lang="en-US" dirty="0" smtClean="0"/>
              <a:t>o Far</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4" name="Content Placeholder 3"/>
          <p:cNvSpPr>
            <a:spLocks noGrp="1"/>
          </p:cNvSpPr>
          <p:nvPr>
            <p:ph idx="1"/>
          </p:nvPr>
        </p:nvSpPr>
        <p:spPr>
          <a:xfrm>
            <a:off x="533400" y="1447800"/>
            <a:ext cx="8325548" cy="4011502"/>
          </a:xfrm>
        </p:spPr>
        <p:txBody>
          <a:bodyPr/>
          <a:lstStyle/>
          <a:p>
            <a:r>
              <a:rPr lang="en-US" sz="2400" dirty="0" smtClean="0"/>
              <a:t>Need to engage early with building occupants </a:t>
            </a:r>
          </a:p>
          <a:p>
            <a:r>
              <a:rPr lang="en-US" sz="2400" dirty="0" smtClean="0"/>
              <a:t>Acknowledge the changes that come with open plan workspace and develop a plan to ensure a smooth transition</a:t>
            </a:r>
          </a:p>
          <a:p>
            <a:r>
              <a:rPr lang="en-US" sz="2400" dirty="0" smtClean="0"/>
              <a:t>New Open Plan Workspaces will include the following changes:</a:t>
            </a:r>
          </a:p>
          <a:p>
            <a:pPr lvl="1"/>
            <a:r>
              <a:rPr lang="en-US" sz="2400" dirty="0"/>
              <a:t>Small private offices</a:t>
            </a:r>
          </a:p>
          <a:p>
            <a:pPr lvl="1"/>
            <a:r>
              <a:rPr lang="en-US" sz="2400" dirty="0" smtClean="0"/>
              <a:t>Enclosed kitchen </a:t>
            </a:r>
            <a:r>
              <a:rPr lang="en-US" sz="2400" dirty="0"/>
              <a:t>and copier </a:t>
            </a:r>
            <a:r>
              <a:rPr lang="en-US" sz="2400" dirty="0" smtClean="0"/>
              <a:t>areas </a:t>
            </a:r>
            <a:endParaRPr lang="en-US" sz="2400" dirty="0"/>
          </a:p>
        </p:txBody>
      </p:sp>
      <p:sp>
        <p:nvSpPr>
          <p:cNvPr id="3" name="Slide Number Placeholder 2"/>
          <p:cNvSpPr>
            <a:spLocks noGrp="1"/>
          </p:cNvSpPr>
          <p:nvPr>
            <p:ph type="sldNum" sz="quarter" idx="4"/>
          </p:nvPr>
        </p:nvSpPr>
        <p:spPr/>
        <p:txBody>
          <a:bodyPr/>
          <a:lstStyle/>
          <a:p>
            <a:fld id="{12EDD7DC-FB13-436F-BBC7-A777F5DFFE1C}" type="slidenum">
              <a:rPr lang="en-US" smtClean="0">
                <a:solidFill>
                  <a:srgbClr val="052049"/>
                </a:solidFill>
              </a:rPr>
              <a:pPr/>
              <a:t>9</a:t>
            </a:fld>
            <a:endParaRPr lang="en-US" dirty="0">
              <a:solidFill>
                <a:srgbClr val="052049"/>
              </a:solidFill>
            </a:endParaRPr>
          </a:p>
        </p:txBody>
      </p:sp>
      <p:sp>
        <p:nvSpPr>
          <p:cNvPr id="5" name="Footer Placeholder 4"/>
          <p:cNvSpPr>
            <a:spLocks noGrp="1"/>
          </p:cNvSpPr>
          <p:nvPr>
            <p:ph type="ftr" sz="quarter" idx="3"/>
          </p:nvPr>
        </p:nvSpPr>
        <p:spPr/>
        <p:txBody>
          <a:bodyPr/>
          <a:lstStyle/>
          <a:p>
            <a:r>
              <a:rPr lang="en-US" smtClean="0">
                <a:solidFill>
                  <a:srgbClr val="052049"/>
                </a:solidFill>
              </a:rPr>
              <a:t>Open Plan Workspace Change Management</a:t>
            </a:r>
            <a:endParaRPr lang="en-US" dirty="0">
              <a:solidFill>
                <a:srgbClr val="052049"/>
              </a:solidFill>
            </a:endParaRPr>
          </a:p>
        </p:txBody>
      </p:sp>
    </p:spTree>
    <p:extLst>
      <p:ext uri="{BB962C8B-B14F-4D97-AF65-F5344CB8AC3E}">
        <p14:creationId xmlns:p14="http://schemas.microsoft.com/office/powerpoint/2010/main" val="307406325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003dbf58-1050-41d3-b1c7-d071191644e7"/>
</p:tagLst>
</file>

<file path=ppt/tags/tag2.xml><?xml version="1.0" encoding="utf-8"?>
<p:tagLst xmlns:a="http://schemas.openxmlformats.org/drawingml/2006/main" xmlns:r="http://schemas.openxmlformats.org/officeDocument/2006/relationships" xmlns:p="http://schemas.openxmlformats.org/presentationml/2006/main">
  <p:tag name="__PE_POLL_EMBED_ID" val="21a1e8fe-cd92-415c-a440-895ab9276696"/>
</p:tagLst>
</file>

<file path=ppt/tags/tag3.xml><?xml version="1.0" encoding="utf-8"?>
<p:tagLst xmlns:a="http://schemas.openxmlformats.org/drawingml/2006/main" xmlns:r="http://schemas.openxmlformats.org/officeDocument/2006/relationships" xmlns:p="http://schemas.openxmlformats.org/presentationml/2006/main">
  <p:tag name="__PE_POLL_EMBED_ID" val="cf02b8e3-a312-4edc-b35f-b4f30c38c749"/>
</p:tagLst>
</file>

<file path=ppt/tags/tag4.xml><?xml version="1.0" encoding="utf-8"?>
<p:tagLst xmlns:a="http://schemas.openxmlformats.org/drawingml/2006/main" xmlns:r="http://schemas.openxmlformats.org/officeDocument/2006/relationships" xmlns:p="http://schemas.openxmlformats.org/presentationml/2006/main">
  <p:tag name="__PE_POLL_EMBED_ID" val="1ba49d21-8afd-4277-862d-716022dcc20e"/>
</p:tagLst>
</file>

<file path=ppt/tags/tag5.xml><?xml version="1.0" encoding="utf-8"?>
<p:tagLst xmlns:a="http://schemas.openxmlformats.org/drawingml/2006/main" xmlns:r="http://schemas.openxmlformats.org/officeDocument/2006/relationships" xmlns:p="http://schemas.openxmlformats.org/presentationml/2006/main">
  <p:tag name="__PE_POLL_EMBED_ID" val="2f28c030-8161-4825-93da-530ec6911a21"/>
</p:tagLst>
</file>

<file path=ppt/tags/tag6.xml><?xml version="1.0" encoding="utf-8"?>
<p:tagLst xmlns:a="http://schemas.openxmlformats.org/drawingml/2006/main" xmlns:r="http://schemas.openxmlformats.org/officeDocument/2006/relationships" xmlns:p="http://schemas.openxmlformats.org/presentationml/2006/main">
  <p:tag name="__PE_POLL_EMBED_ID" val="1ccfdf73-6915-49f0-af9b-4be76d5a8701"/>
</p:tagLst>
</file>

<file path=ppt/tags/tag7.xml><?xml version="1.0" encoding="utf-8"?>
<p:tagLst xmlns:a="http://schemas.openxmlformats.org/drawingml/2006/main" xmlns:r="http://schemas.openxmlformats.org/officeDocument/2006/relationships" xmlns:p="http://schemas.openxmlformats.org/presentationml/2006/main">
  <p:tag name="__PE_POLL_EMBED_ID" val="398fbd48-eb79-4d0b-8136-5fdd0c309fc6"/>
</p:tagLst>
</file>

<file path=ppt/tags/tag8.xml><?xml version="1.0" encoding="utf-8"?>
<p:tagLst xmlns:a="http://schemas.openxmlformats.org/drawingml/2006/main" xmlns:r="http://schemas.openxmlformats.org/officeDocument/2006/relationships" xmlns:p="http://schemas.openxmlformats.org/presentationml/2006/main">
  <p:tag name="__PE_POLL_EMBED_ID" val="2677e4f1-de23-4550-8663-76b150518ab8"/>
</p:tagLst>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1_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1881</Words>
  <Application>Microsoft Office PowerPoint</Application>
  <PresentationFormat>On-screen Show (4:3)</PresentationFormat>
  <Paragraphs>399</Paragraphs>
  <Slides>40</Slides>
  <Notes>40</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Browallia New</vt:lpstr>
      <vt:lpstr>Calibri</vt:lpstr>
      <vt:lpstr>Garamond</vt:lpstr>
      <vt:lpstr>Wingdings</vt:lpstr>
      <vt:lpstr>UCSF PPT Template</vt:lpstr>
      <vt:lpstr>1_UCSF PPT Template</vt:lpstr>
      <vt:lpstr>Open Plan Workspace Change Management</vt:lpstr>
      <vt:lpstr>Topics</vt:lpstr>
      <vt:lpstr>Update on CSB</vt:lpstr>
      <vt:lpstr>Update on Block 33</vt:lpstr>
      <vt:lpstr>What is Open Plan?</vt:lpstr>
      <vt:lpstr>Traditional Office Environment</vt:lpstr>
      <vt:lpstr>Open Plan Workspace  </vt:lpstr>
      <vt:lpstr>Components of Open Plan Workspace </vt:lpstr>
      <vt:lpstr>Lessons Learned So Far    </vt:lpstr>
      <vt:lpstr>Polling Instructions</vt:lpstr>
      <vt:lpstr>PowerPoint Presentation</vt:lpstr>
      <vt:lpstr>PowerPoint Presentation</vt:lpstr>
      <vt:lpstr>PowerPoint Presentation</vt:lpstr>
      <vt:lpstr>Project Goals</vt:lpstr>
      <vt:lpstr>Project Structure</vt:lpstr>
      <vt:lpstr>The Design Team</vt:lpstr>
      <vt:lpstr>What is Change Management</vt:lpstr>
      <vt:lpstr>How Individuals React to Change</vt:lpstr>
      <vt:lpstr>Customer Values</vt:lpstr>
      <vt:lpstr>Customer Values Shared by All Groups</vt:lpstr>
      <vt:lpstr>Customer Values Specific to a Group</vt:lpstr>
      <vt:lpstr>Change Management Plan Components</vt:lpstr>
      <vt:lpstr>Governance</vt:lpstr>
      <vt:lpstr>Recommended new roles</vt:lpstr>
      <vt:lpstr>PowerPoint Presentation</vt:lpstr>
      <vt:lpstr>New Shared Services</vt:lpstr>
      <vt:lpstr>PowerPoint Presentation</vt:lpstr>
      <vt:lpstr>PowerPoint Presentation</vt:lpstr>
      <vt:lpstr>Guiding Principles on Shared Costs </vt:lpstr>
      <vt:lpstr>Shared Costs</vt:lpstr>
      <vt:lpstr>PowerPoint Presentation</vt:lpstr>
      <vt:lpstr>Supporting the new occupants in Open Plan </vt:lpstr>
      <vt:lpstr>PowerPoint Presentation</vt:lpstr>
      <vt:lpstr>Transition Ideas</vt:lpstr>
      <vt:lpstr>What can you start doing now?</vt:lpstr>
      <vt:lpstr>Have lots of these?</vt:lpstr>
      <vt:lpstr>Start reducing paper files now</vt:lpstr>
      <vt:lpstr>Dispose of old furniture and equipment</vt:lpstr>
      <vt:lpstr>Next Steps</vt:lpstr>
      <vt:lpstr>PowerPoint Presentation</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Plan Workspace Change Management</dc:title>
  <dc:creator>Goldsmith, Jill</dc:creator>
  <cp:lastModifiedBy>Morrison, Cristina</cp:lastModifiedBy>
  <cp:revision>90</cp:revision>
  <cp:lastPrinted>2017-01-23T21:40:26Z</cp:lastPrinted>
  <dcterms:created xsi:type="dcterms:W3CDTF">2016-12-21T20:06:33Z</dcterms:created>
  <dcterms:modified xsi:type="dcterms:W3CDTF">2017-10-12T17:35:51Z</dcterms:modified>
</cp:coreProperties>
</file>